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60" r:id="rId3"/>
    <p:sldId id="282" r:id="rId4"/>
    <p:sldId id="264" r:id="rId5"/>
    <p:sldId id="257" r:id="rId6"/>
    <p:sldId id="259" r:id="rId7"/>
    <p:sldId id="261" r:id="rId8"/>
    <p:sldId id="263" r:id="rId9"/>
    <p:sldId id="278" r:id="rId10"/>
    <p:sldId id="279" r:id="rId11"/>
    <p:sldId id="265" r:id="rId12"/>
    <p:sldId id="280" r:id="rId13"/>
    <p:sldId id="283" r:id="rId14"/>
    <p:sldId id="290" r:id="rId15"/>
    <p:sldId id="284" r:id="rId16"/>
    <p:sldId id="285" r:id="rId17"/>
    <p:sldId id="289" r:id="rId18"/>
    <p:sldId id="287" r:id="rId19"/>
    <p:sldId id="288" r:id="rId20"/>
    <p:sldId id="269" r:id="rId21"/>
    <p:sldId id="270" r:id="rId22"/>
    <p:sldId id="271" r:id="rId23"/>
    <p:sldId id="272" r:id="rId24"/>
    <p:sldId id="281" r:id="rId25"/>
    <p:sldId id="273" r:id="rId26"/>
    <p:sldId id="274" r:id="rId27"/>
    <p:sldId id="275" r:id="rId28"/>
    <p:sldId id="276" r:id="rId29"/>
    <p:sldId id="277" r:id="rId30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254" autoAdjust="0"/>
  </p:normalViewPr>
  <p:slideViewPr>
    <p:cSldViewPr>
      <p:cViewPr varScale="1">
        <p:scale>
          <a:sx n="94" d="100"/>
          <a:sy n="94" d="100"/>
        </p:scale>
        <p:origin x="201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2FBB739-0CA7-D002-62CD-42E6F18E96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838" cy="366713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FF6A00-BB37-767F-213A-67118016EA2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438775" y="0"/>
            <a:ext cx="4160838" cy="366713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r">
              <a:defRPr sz="1200"/>
            </a:lvl1pPr>
          </a:lstStyle>
          <a:p>
            <a:pPr>
              <a:defRPr/>
            </a:pPr>
            <a:fld id="{784903C3-05BC-43F6-AD67-9921895A04F9}" type="datetimeFigureOut">
              <a:rPr lang="en-US"/>
              <a:pPr>
                <a:defRPr/>
              </a:pPr>
              <a:t>4/17/2023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49A628-546B-7BA9-F655-9E35B1F7626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948488"/>
            <a:ext cx="4160838" cy="366712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A0588C-4D14-D3D6-1957-D71CF8AD899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438775" y="6948488"/>
            <a:ext cx="4160838" cy="366712"/>
          </a:xfrm>
          <a:prstGeom prst="rect">
            <a:avLst/>
          </a:prstGeom>
        </p:spPr>
        <p:txBody>
          <a:bodyPr vert="horz" wrap="square" lIns="93790" tIns="46895" rIns="93790" bIns="46895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1AE7AAC-6672-4D0F-879F-FCE78C38E1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EB3DE49C-B5D2-437C-0C24-F76A0364102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DBA8AAF7-C59F-3B4D-44DF-10C42978D84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438775" y="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FBDC211-2416-D27C-B9F5-2C568429CF84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973388" y="549275"/>
            <a:ext cx="3654425" cy="27416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96B936FC-9FA0-9E9A-5C23-26C7E734EAC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3475038"/>
            <a:ext cx="7683500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E4A5350F-1E99-4DAA-53C8-E1D0E49503B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D9ADDD3A-B7DC-E7AA-2E13-558642D33B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/>
            </a:lvl1pPr>
          </a:lstStyle>
          <a:p>
            <a:pPr>
              <a:defRPr/>
            </a:pPr>
            <a:fld id="{5070E7CE-32D8-4296-B62D-68EF97FA2B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1FA706F6-3582-68DC-48AD-F7CFB1E5E3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4225" indent="-300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06500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89100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3288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304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76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48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20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04CFEB2-A2E2-4611-B2BC-D16DB6604F02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64022257-DA86-9992-AA4D-A992C415C7F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A98BF07C-FB8E-1E65-F772-AE32978188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BC6E5DEE-7626-3EF9-87E2-0C032CC9B6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4225" indent="-300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06500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89100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3288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304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76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48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20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AE64A29-D5B8-4381-A5D9-5BD07D4706B2}" type="slidenum">
              <a:rPr lang="en-US" altLang="en-US"/>
              <a:pPr>
                <a:spcBef>
                  <a:spcPct val="0"/>
                </a:spcBef>
              </a:pPr>
              <a:t>26</a:t>
            </a:fld>
            <a:endParaRPr lang="en-US" altLang="en-US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AE3F4BC2-D355-DA91-6C66-1D3B7211EC8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B69CB8C2-91DB-F25B-BB7D-82AB9EF87F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5C10A3D7-194B-370E-A670-0947E0004D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4225" indent="-300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06500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89100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3288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304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76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48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20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4958E49-A85D-41EE-B304-2C2B47187D99}" type="slidenum">
              <a:rPr lang="en-US" altLang="en-US"/>
              <a:pPr>
                <a:spcBef>
                  <a:spcPct val="0"/>
                </a:spcBef>
              </a:pPr>
              <a:t>27</a:t>
            </a:fld>
            <a:endParaRPr lang="en-US" altLang="en-US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EF7FA334-6BCE-7F86-C0CA-6B866DBFDF4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A6F63FBF-DDC0-E881-F5BF-C1F74067F2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4A52126C-4196-D1FA-4E37-721D9A8783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4225" indent="-300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06500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89100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3288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304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76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48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20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DD3FECB-0EDE-4368-9B57-9A8242F11C6C}" type="slidenum">
              <a:rPr lang="en-US" altLang="en-US"/>
              <a:pPr>
                <a:spcBef>
                  <a:spcPct val="0"/>
                </a:spcBef>
              </a:pPr>
              <a:t>28</a:t>
            </a:fld>
            <a:endParaRPr lang="en-US" altLang="en-US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1EF82A0F-1B72-A6BD-922A-C8DA79DA1B9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58F5E25A-E035-B9A2-99DB-9B9D2236AB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750B0C25-F15B-DD90-4F45-3A8DF1ABBB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4225" indent="-300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06500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89100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3288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304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76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48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20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8D0CA7F-D2EF-4220-9E95-D15A3FB2C1C6}" type="slidenum">
              <a:rPr lang="en-US" altLang="en-US"/>
              <a:pPr>
                <a:spcBef>
                  <a:spcPct val="0"/>
                </a:spcBef>
              </a:pPr>
              <a:t>29</a:t>
            </a:fld>
            <a:endParaRPr lang="en-US" altLang="en-US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8027D173-36DD-C2AA-0161-568DA9390DE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85B13151-9831-C896-AB0E-96A1EFA94B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BD3BD5A1-DEE4-0FE1-7D9D-D4BF1C6214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DBBC6B87-3C6E-F58B-4E1F-03975E175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87F03CC7-67F0-0672-FE68-0D869D9D09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4225" indent="-300038"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06500" indent="-239713"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89100" indent="-239713"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3288" indent="-239713"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30488" indent="-239713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7688" indent="-239713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4888" indent="-239713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2088" indent="-239713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766C2AB-A86D-4DBE-86D0-A10B586B07E4}" type="slidenum">
              <a:rPr lang="en-US" altLang="en-US" sz="1200" b="0"/>
              <a:pPr/>
              <a:t>13</a:t>
            </a:fld>
            <a:endParaRPr lang="en-US" altLang="en-US" sz="1200" b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FAB00F51-9450-CCCD-56DA-79D48DBE70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F8EE529A-BD8B-686F-203A-EE7E7C0DC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0198EFB4-1DC0-92C9-2158-DD16A6F375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4225" indent="-300038"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06500" indent="-239713"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89100" indent="-239713"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3288" indent="-239713"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30488" indent="-239713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7688" indent="-239713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4888" indent="-239713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2088" indent="-239713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38A406A-CE81-44D6-9309-30D82B91FA38}" type="slidenum">
              <a:rPr lang="en-US" altLang="en-US" sz="1200" b="0"/>
              <a:pPr/>
              <a:t>16</a:t>
            </a:fld>
            <a:endParaRPr lang="en-US" altLang="en-US" sz="1200" b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205D93AB-77D1-ED0B-EB7F-0964D9AE2B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E92C4D17-5373-4BE6-590C-3FC5C5BE0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E74196DC-4913-CFE1-74D7-5473C57CE3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4225" indent="-300038"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06500" indent="-239713"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89100" indent="-239713"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3288" indent="-239713"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30488" indent="-239713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7688" indent="-239713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4888" indent="-239713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2088" indent="-239713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21FB331-A749-4E6A-BB95-7C41FF1EDF33}" type="slidenum">
              <a:rPr lang="en-US" altLang="en-US" sz="1200" b="0"/>
              <a:pPr/>
              <a:t>18</a:t>
            </a:fld>
            <a:endParaRPr lang="en-US" altLang="en-US" sz="1200" b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31998BC0-C1B8-A495-DA4D-F42B552861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4225" indent="-300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06500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89100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3288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304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76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48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20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CBCC878-6872-4415-AE5A-6DB7ECF30006}" type="slidenum">
              <a:rPr lang="en-US" altLang="en-US"/>
              <a:pPr>
                <a:spcBef>
                  <a:spcPct val="0"/>
                </a:spcBef>
              </a:pPr>
              <a:t>20</a:t>
            </a:fld>
            <a:endParaRPr lang="en-US" altLang="en-US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AB35ACE7-0CE8-07EC-EC22-A78E328B407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6832FEFA-F568-FE02-312D-E68A3B46B6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469ECF48-B9B3-F309-4FA8-5E9AFEEBA0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4225" indent="-300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06500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89100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3288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304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76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48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20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22DC3DD-1403-47A3-8E92-2884B6A435C0}" type="slidenum">
              <a:rPr lang="en-US" altLang="en-US"/>
              <a:pPr>
                <a:spcBef>
                  <a:spcPct val="0"/>
                </a:spcBef>
              </a:pPr>
              <a:t>21</a:t>
            </a:fld>
            <a:endParaRPr lang="en-US" altLang="en-US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76A92F9C-1D18-9001-3376-4BD73B2043D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7FF2637B-3164-668B-2057-D62314A003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DA1E30B1-7619-F4F2-7385-A491C8BEDA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4225" indent="-300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06500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89100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3288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304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76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48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20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A43B240-0A76-4DE3-BDDD-0C4A80E3C835}" type="slidenum">
              <a:rPr lang="en-US" altLang="en-US"/>
              <a:pPr>
                <a:spcBef>
                  <a:spcPct val="0"/>
                </a:spcBef>
              </a:pPr>
              <a:t>22</a:t>
            </a:fld>
            <a:endParaRPr lang="en-US" altLang="en-US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B5B7C547-69F7-6EEF-457B-D1DA00EDCFB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651D5FB1-1E0E-2F0A-3484-D42FA5580E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73B49BDD-0D6F-1779-DE23-3663534319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4225" indent="-300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06500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89100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3288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304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76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48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20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A526147-FAFA-40CF-B548-35020B641099}" type="slidenum">
              <a:rPr lang="en-US" altLang="en-US"/>
              <a:pPr>
                <a:spcBef>
                  <a:spcPct val="0"/>
                </a:spcBef>
              </a:pPr>
              <a:t>23</a:t>
            </a:fld>
            <a:endParaRPr lang="en-US" altLang="en-US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938F35AA-39FF-C960-B99E-AA48C884B23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85D9D7B1-D177-EB8A-CF71-9D3E9AC4F2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40D0BAEE-A124-8C6F-33EF-6F520D0522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4225" indent="-3000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06500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89100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3288" indent="-23971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304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76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48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2088" indent="-2397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1689AA-0D25-4160-8115-126A452C21B7}" type="slidenum">
              <a:rPr lang="en-US" altLang="en-US"/>
              <a:pPr>
                <a:spcBef>
                  <a:spcPct val="0"/>
                </a:spcBef>
              </a:pPr>
              <a:t>25</a:t>
            </a:fld>
            <a:endParaRPr lang="en-US" altLang="en-US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BB8A0C32-80D7-B252-477B-A8EE33FAB8B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DAF5D61B-8250-BC18-C85C-7530266E40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D488E7-2828-F471-3D00-8B1CD2A3B6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D92DE2-FFAB-57E3-59D7-430B0EDB46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Intellectual Property of Calvin M. Wolff.  Permission for use required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BD0BB31-BC62-EBA6-71CB-5280063884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CD835-A2D6-4049-889B-156B0840EA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2477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431167-4255-AEDB-9DCD-EC579F2BEF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ED1BDE-29FA-E319-99C3-ACA865EB84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Intellectual Property of Calvin M. Wolff.  Permission for use required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39C9F61-4D38-4F63-FF04-22BFD18CDD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FA82D-8095-414E-A192-AFD5CCEB3A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0262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9938A78-06EF-8E4C-BF2B-76A22C92D6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097C3C-DDD9-CD13-A86A-2627905C5B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Intellectual Property of Calvin M. Wolff.  Permission for use required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171B094-6565-5E8B-637D-1ED1785FEF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53656-A32B-474B-B3C4-ED9DD9B3F6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8701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6A45AC9-C377-889B-F580-96976903B3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F5BD08-96DA-CB59-56E0-7693414057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Intellectual Property of Calvin M. Wolff.  Permission for use required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E7C509-7CE1-EB49-E6F0-DB349D554C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1B557-EC97-4359-BDF5-C3E47BFC3B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03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39282A9-2848-EA0B-D9EE-8F671B1B58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40E6940-F643-3692-9167-37ADE12F90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Intellectual Property of Calvin M. Wolff.  Permission for use required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9FCF27-F768-BAAC-1488-5DE1710FDB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CB094-6744-41ED-A412-86C2D53A61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783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503B28E-1763-73E7-9B88-782ABB6B09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7BA27A7-C908-46EA-FF50-318D87236C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Intellectual Property of Calvin M. Wolff.  Permission for use required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AE5B645-EFBD-B3E8-B5E9-D77E6FAE24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DD503-C1B4-4F96-B3F5-F55719BCB2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7553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A0DA06-4C44-E1C1-D514-6391A99F5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15A4C9-AF5C-6F6A-FE9E-23E22362E0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Intellectual Property of Calvin M. Wolff.  Permission for use required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1EBF2E-CF07-094B-CF67-7F1BF07F64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14170-07CA-4ABF-BAA5-72F20E0E0B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0622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D59F123-8F45-9078-5340-F3DA1D73F5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161BBB9-E1AB-3443-5820-727FD76F41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Intellectual Property of Calvin M. Wolff.  Permission for use required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24DC64E-81E7-042C-35EC-FE95B20248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835963-E6C0-405F-9B01-C8C833EE61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0141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059A4E0-DA5C-E7D8-1E8D-66E02C00CE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249253F-C9B4-A653-E2B6-7C97D6C76E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Intellectual Property of Calvin M. Wolff.  Permission for use required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EB6AF5E-EE01-A3ED-53D8-071CF89C80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CC692-18CB-4EF8-B110-2512C1E94A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7988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D47AB0F-3E28-64DE-74B9-F85DFAFBFE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B11B4C2-98F9-0D97-25BA-E8D84D6D3A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Intellectual Property of Calvin M. Wolff.  Permission for use required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2BE311E-789F-7B95-05EE-DB6775E597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5731B-09BA-4068-B654-B0AC284C36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71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3F2320-ED17-2AAA-ED47-1FDD12E970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DDC79D-8763-415B-3AB7-7971EC3832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Intellectual Property of Calvin M. Wolff.  Permission for use required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16DC83-24A6-C4F0-86B2-23842EB83C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8651EE-0D20-4B9E-B072-C0DBA1A1E0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1222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E9754E-F5B2-D225-B3FE-9CE85C5304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3ACA8D-5213-80CE-E2F0-1064A382FD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Intellectual Property of Calvin M. Wolff.  Permission for use required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DEAFBD-267B-CB92-77CD-6EDE10563B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6C1F0-6463-4666-94B0-F683A4EB50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9675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9989637-1ACF-3716-EFEE-D3F4050494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BDD9EED-8F84-E39A-2DA3-8F4CCFD56C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A122C6E-246F-AB68-7028-B6CCF0BF637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01D6266-648A-9E63-D48C-0D33E5722AF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/>
            </a:lvl1pPr>
          </a:lstStyle>
          <a:p>
            <a:pPr>
              <a:defRPr/>
            </a:pPr>
            <a:r>
              <a:rPr lang="en-US"/>
              <a:t>Intellectual Property of Calvin M. Wolff.  Permission for use required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97252A2-7F2C-BF2B-6C19-6AB1414E7C3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smtClean="0"/>
            </a:lvl1pPr>
          </a:lstStyle>
          <a:p>
            <a:pPr>
              <a:defRPr/>
            </a:pPr>
            <a:fld id="{06F76C75-1FDC-4C16-BCCA-DB5FFAC57F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ymex.com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energyoutlook.org/media/weowebsite/2015/WEO2015_Factsheets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p.com/content/dam/bp/excel/energy-economics/statistical-review-2016/bp-statistical-review-of-world-energy-2016-workbook.xlsx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file:///C:\Users\calvi_000\Downloads\Oil%20-%20Regional%20consumption" TargetMode="External"/><Relationship Id="rId13" Type="http://schemas.openxmlformats.org/officeDocument/2006/relationships/hyperlink" Target="file:///C:\Users\calvi_000\Downloads\Oil%20-%20Regional%20refining%20margins" TargetMode="External"/><Relationship Id="rId18" Type="http://schemas.openxmlformats.org/officeDocument/2006/relationships/hyperlink" Target="file:///C:\Users\calvi_000\Downloads\Coal%20-%20Prices" TargetMode="External"/><Relationship Id="rId3" Type="http://schemas.openxmlformats.org/officeDocument/2006/relationships/hyperlink" Target="file:///C:\Users\calvi_000\Downloads\Oil%20-%20proved%20reserves%20history" TargetMode="External"/><Relationship Id="rId21" Type="http://schemas.openxmlformats.org/officeDocument/2006/relationships/hyperlink" Target="file:///C:\Users\calvi_000\Downloads\Coal%20Consumption%20-%20%20Mtoe" TargetMode="External"/><Relationship Id="rId7" Type="http://schemas.openxmlformats.org/officeDocument/2006/relationships/hyperlink" Target="file:///C:\Users\calvi_000\Downloads\Oil%20Consumption%20&#8211;%20tonnes" TargetMode="External"/><Relationship Id="rId12" Type="http://schemas.openxmlformats.org/officeDocument/2006/relationships/hyperlink" Target="file:///C:\Users\calvi_000\Downloads\Oil%20-%20Refinery%20capacities" TargetMode="External"/><Relationship Id="rId17" Type="http://schemas.openxmlformats.org/officeDocument/2006/relationships/hyperlink" Target="file:///C:\Users\calvi_000\Downloads\Coal%20-%20Reserves" TargetMode="External"/><Relationship Id="rId25" Type="http://schemas.openxmlformats.org/officeDocument/2006/relationships/hyperlink" Target="file:///C:\Users\calvi_000\Downloads\%20Hydro%20Consumption%20-%20Mtoe" TargetMode="External"/><Relationship Id="rId2" Type="http://schemas.openxmlformats.org/officeDocument/2006/relationships/hyperlink" Target="file:///C:\Users\calvi_000\Downloads\Oil%20&#8211;%20Proved%20reserves" TargetMode="External"/><Relationship Id="rId16" Type="http://schemas.openxmlformats.org/officeDocument/2006/relationships/hyperlink" Target="file:///C:\Users\calvi_000\Downloads\Oil%20-%20Trade%202014%20-%202015" TargetMode="External"/><Relationship Id="rId20" Type="http://schemas.openxmlformats.org/officeDocument/2006/relationships/hyperlink" Target="file:///C:\Users\calvi_000\Downloads\%20Coal%20Production%20-%20Mto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C:\Users\calvi_000\Downloads\Oil%20Consumption%20&#8211;%20barrels" TargetMode="External"/><Relationship Id="rId11" Type="http://schemas.openxmlformats.org/officeDocument/2006/relationships/hyperlink" Target="file:///C:\Users\calvi_000\Downloads\Oil%20-%20Refinery%20throughput" TargetMode="External"/><Relationship Id="rId24" Type="http://schemas.openxmlformats.org/officeDocument/2006/relationships/hyperlink" Target="file:///C:\Users\calvi_000\Downloads\Hydro%20Consumption%20-%20TWh" TargetMode="External"/><Relationship Id="rId5" Type="http://schemas.openxmlformats.org/officeDocument/2006/relationships/hyperlink" Target="file:///C:\Users\calvi_000\Downloads\Oil%20Production%20&#8211;%20tonnes" TargetMode="External"/><Relationship Id="rId15" Type="http://schemas.openxmlformats.org/officeDocument/2006/relationships/hyperlink" Target="file:///C:\Users\calvi_000\Downloads\Oil%20-%20Inter-area%20movements" TargetMode="External"/><Relationship Id="rId23" Type="http://schemas.openxmlformats.org/officeDocument/2006/relationships/hyperlink" Target="file:///C:\Users\calvi_000\Downloads\Nuclear%20Consumption%20-%20Mtoe" TargetMode="External"/><Relationship Id="rId10" Type="http://schemas.openxmlformats.org/officeDocument/2006/relationships/hyperlink" Target="file:///C:\Users\calvi_000\Downloads\Oil%20-%20crude%20prices%20since%201861" TargetMode="External"/><Relationship Id="rId19" Type="http://schemas.openxmlformats.org/officeDocument/2006/relationships/hyperlink" Target="file:///C:\Users\calvi_000\Downloads\Coal%20Production%20-%20tonnes" TargetMode="External"/><Relationship Id="rId4" Type="http://schemas.openxmlformats.org/officeDocument/2006/relationships/hyperlink" Target="file:///C:\Users\calvi_000\Downloads\Oil%20Production%20&#8211;%20barrels" TargetMode="External"/><Relationship Id="rId9" Type="http://schemas.openxmlformats.org/officeDocument/2006/relationships/hyperlink" Target="#RANGE!A1"/><Relationship Id="rId14" Type="http://schemas.openxmlformats.org/officeDocument/2006/relationships/hyperlink" Target="file:///C:\Users\calvi_000\Downloads\Oil%20-%20Trade%20movements" TargetMode="External"/><Relationship Id="rId22" Type="http://schemas.openxmlformats.org/officeDocument/2006/relationships/hyperlink" Target="file:///C:\Users\calvi_000\Downloads\Nuclear%20Consumption%20-%20TWh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file:///C:\Users\calvi_000\Downloads\Gas%20Consumption%20&#8211;%20bcm" TargetMode="External"/><Relationship Id="rId13" Type="http://schemas.openxmlformats.org/officeDocument/2006/relationships/hyperlink" Target="file:///C:\Users\calvi_000\Downloads\Gas%20-%20Trade%202014-2015" TargetMode="External"/><Relationship Id="rId18" Type="http://schemas.openxmlformats.org/officeDocument/2006/relationships/hyperlink" Target="file:///C:\Users\calvi_000\Downloads\Solar%20Consumption%20-%20Mtoe" TargetMode="External"/><Relationship Id="rId3" Type="http://schemas.openxmlformats.org/officeDocument/2006/relationships/hyperlink" Target="file:///C:\Users\calvi_000\Downloads\Gas%20&#8211;%20Proved%20reserves" TargetMode="External"/><Relationship Id="rId21" Type="http://schemas.openxmlformats.org/officeDocument/2006/relationships/hyperlink" Target="file:///C:\Users\calvi_000\Downloads\Geo%20Biomass%20Other%20-%20TWh" TargetMode="External"/><Relationship Id="rId7" Type="http://schemas.openxmlformats.org/officeDocument/2006/relationships/hyperlink" Target="file:///C:\Users\calvi_000\Downloads\Gas%20Production%20&#8211;%20tonnes" TargetMode="External"/><Relationship Id="rId12" Type="http://schemas.openxmlformats.org/officeDocument/2006/relationships/hyperlink" Target="file:///C:\Users\calvi_000\Downloads\Gas%20&#8211;%20Trade%20movements%20LNG" TargetMode="External"/><Relationship Id="rId17" Type="http://schemas.openxmlformats.org/officeDocument/2006/relationships/hyperlink" Target="file:///C:\Users\calvi_000\Downloads\Solar%20Consumption%20-%20TWh" TargetMode="External"/><Relationship Id="rId2" Type="http://schemas.openxmlformats.org/officeDocument/2006/relationships/notesSlide" Target="../notesSlides/notesSlide3.xml"/><Relationship Id="rId16" Type="http://schemas.openxmlformats.org/officeDocument/2006/relationships/hyperlink" Target="file:///C:\Users\calvi_000\Downloads\Other%20renewables%20-%20Mtoe" TargetMode="External"/><Relationship Id="rId20" Type="http://schemas.openxmlformats.org/officeDocument/2006/relationships/hyperlink" Target="file:///C:\Users\calvi_000\Downloads\Wind%20Consumption%20-%20Mto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C:\Users\calvi_000\Downloads\Gas%20Production%20&#8211;%20bcf" TargetMode="External"/><Relationship Id="rId11" Type="http://schemas.openxmlformats.org/officeDocument/2006/relationships/hyperlink" Target="file:///C:\Users\calvi_000\Downloads\Gas%20-%20Trade%20-%20pipeline" TargetMode="External"/><Relationship Id="rId24" Type="http://schemas.openxmlformats.org/officeDocument/2006/relationships/hyperlink" Target="file:///C:\Users\calvi_000\Downloads\Biofuels%20Production%20-%20Ktoe" TargetMode="External"/><Relationship Id="rId5" Type="http://schemas.openxmlformats.org/officeDocument/2006/relationships/hyperlink" Target="file:///C:\Users\calvi_000\Downloads\Gas%20Production%20&#8211;%20bcm" TargetMode="External"/><Relationship Id="rId15" Type="http://schemas.openxmlformats.org/officeDocument/2006/relationships/hyperlink" Target="file:///C:\Users\calvi_000\Downloads\Other%20renewables%20-TWh" TargetMode="External"/><Relationship Id="rId23" Type="http://schemas.openxmlformats.org/officeDocument/2006/relationships/hyperlink" Target="file:///C:\Users\calvi_000\Downloads\Biofuels%20Production%20-%20Kboed" TargetMode="External"/><Relationship Id="rId10" Type="http://schemas.openxmlformats.org/officeDocument/2006/relationships/hyperlink" Target="file:///C:\Users\calvi_000\Downloads\Gas%20Consumption%20&#8211;%20tonnes" TargetMode="External"/><Relationship Id="rId19" Type="http://schemas.openxmlformats.org/officeDocument/2006/relationships/hyperlink" Target="file:///C:\Users\calvi_000\Downloads\Wind%20Consumption%20-%20TWh" TargetMode="External"/><Relationship Id="rId4" Type="http://schemas.openxmlformats.org/officeDocument/2006/relationships/hyperlink" Target="file:///C:\Users\calvi_000\Downloads\Gas%20-%20Proved%20reserves%20history" TargetMode="External"/><Relationship Id="rId9" Type="http://schemas.openxmlformats.org/officeDocument/2006/relationships/hyperlink" Target="file:///C:\Users\calvi_000\Downloads\Gas%20Consumption%20&#8211;%20bcf" TargetMode="External"/><Relationship Id="rId14" Type="http://schemas.openxmlformats.org/officeDocument/2006/relationships/hyperlink" Target="file:///C:\Users\calvi_000\Downloads\Gas%20-%20Prices" TargetMode="External"/><Relationship Id="rId22" Type="http://schemas.openxmlformats.org/officeDocument/2006/relationships/hyperlink" Target="file:///C:\Users\calvi_000\Downloads\Geo%20Biomass%20Other%20-%20Mtoe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file:///C:\Users\calvi_000\Downloads\Wind%20capacity" TargetMode="External"/><Relationship Id="rId3" Type="http://schemas.openxmlformats.org/officeDocument/2006/relationships/hyperlink" Target="file:///C:\Users\calvi_000\Downloads\Primary%20Energy%20-%20Cons%20by%20fuel" TargetMode="External"/><Relationship Id="rId7" Type="http://schemas.openxmlformats.org/officeDocument/2006/relationships/hyperlink" Target="file:///C:\Users\calvi_000\Downloads\Solar%20capacity" TargetMode="External"/><Relationship Id="rId2" Type="http://schemas.openxmlformats.org/officeDocument/2006/relationships/hyperlink" Target="file:///C:\Users\calvi_000\Downloads\Primary%20Energy%20Consump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C:\Users\calvi_000\Downloads\Geothermal%20capacity" TargetMode="External"/><Relationship Id="rId5" Type="http://schemas.openxmlformats.org/officeDocument/2006/relationships/hyperlink" Target="file:///C:\Users\calvi_000\Downloads\Carbon%20Dioxide%20Emissions" TargetMode="External"/><Relationship Id="rId10" Type="http://schemas.openxmlformats.org/officeDocument/2006/relationships/hyperlink" Target="#Definitions!A1"/><Relationship Id="rId4" Type="http://schemas.openxmlformats.org/officeDocument/2006/relationships/hyperlink" Target="file:///C:\Users\calvi_000\Downloads\Electricity%20Generation" TargetMode="External"/><Relationship Id="rId9" Type="http://schemas.openxmlformats.org/officeDocument/2006/relationships/hyperlink" Target="file:///C:\Users\calvi_000\Downloads\Approximate%20conversion%20factors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FD0AC14-20B2-21FD-3751-94EFDFAB78B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" y="76200"/>
            <a:ext cx="8991600" cy="1470025"/>
          </a:xfrm>
        </p:spPr>
        <p:txBody>
          <a:bodyPr/>
          <a:lstStyle/>
          <a:p>
            <a:pPr eaLnBrk="1" hangingPunct="1"/>
            <a:r>
              <a:rPr lang="en-US" altLang="en-US" sz="3200"/>
              <a:t>ENERGY FUNDAMENTALS &amp; APPLICATIONS</a:t>
            </a:r>
            <a:br>
              <a:rPr lang="en-US" altLang="en-US" sz="3600"/>
            </a:br>
            <a:r>
              <a:rPr lang="en-US" altLang="en-US" sz="3600"/>
              <a:t>Lecture 1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3B6AB79-A2C0-E060-6681-03ED998B7E6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95400" y="2667000"/>
            <a:ext cx="6400800" cy="91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/>
              <a:t>INTRODUCTION &amp; PRELIMINARIES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r>
              <a:rPr lang="en-US" altLang="en-US" sz="1400"/>
              <a:t>Intellectual property of Calvin M. Wolff and is to be used only by permission:   calvin@cmwolff.com</a:t>
            </a:r>
            <a:endParaRPr lang="en-US" altLang="en-US" sz="3600"/>
          </a:p>
          <a:p>
            <a:pPr eaLnBrk="1" hangingPunct="1">
              <a:lnSpc>
                <a:spcPct val="80000"/>
              </a:lnSpc>
            </a:pPr>
            <a:endParaRPr lang="en-US" altLang="en-US" sz="3600"/>
          </a:p>
        </p:txBody>
      </p:sp>
      <p:sp>
        <p:nvSpPr>
          <p:cNvPr id="4100" name="Footer Placeholder 1">
            <a:extLst>
              <a:ext uri="{FF2B5EF4-FFF2-40B4-BE49-F238E27FC236}">
                <a16:creationId xmlns:a16="http://schemas.microsoft.com/office/drawing/2014/main" id="{38FC14D0-46E3-27B2-8BB7-2CBF75F0F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4000" y="6172200"/>
            <a:ext cx="60960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4101" name="Slide Number Placeholder 2">
            <a:extLst>
              <a:ext uri="{FF2B5EF4-FFF2-40B4-BE49-F238E27FC236}">
                <a16:creationId xmlns:a16="http://schemas.microsoft.com/office/drawing/2014/main" id="{C9B24178-CB26-7D82-9695-F442D3CEE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91132F0-C330-4F5D-991C-C36ACBE92CF6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901" name="Group 1597">
            <a:extLst>
              <a:ext uri="{FF2B5EF4-FFF2-40B4-BE49-F238E27FC236}">
                <a16:creationId xmlns:a16="http://schemas.microsoft.com/office/drawing/2014/main" id="{8A44EA59-172B-B7D1-445B-20762B155BAA}"/>
              </a:ext>
            </a:extLst>
          </p:cNvPr>
          <p:cNvGraphicFramePr>
            <a:graphicFrameLocks noGrp="1"/>
          </p:cNvGraphicFramePr>
          <p:nvPr/>
        </p:nvGraphicFramePr>
        <p:xfrm>
          <a:off x="1295400" y="152400"/>
          <a:ext cx="5927725" cy="6400800"/>
        </p:xfrm>
        <a:graphic>
          <a:graphicData uri="http://schemas.openxmlformats.org/drawingml/2006/table">
            <a:tbl>
              <a:tblPr/>
              <a:tblGrid>
                <a:gridCol w="1628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2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85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29326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ENERGY DENSITIES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BY MASS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BY VOLUME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59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MJ/Kg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BTU/lb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Relative to Gasoline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MJ/L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Relative to Gasoline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Solar Fusion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6.40E+07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2.75E+10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1,379,310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235U Fission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6.45E+06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2.78E+09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139,009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1.50E+09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4.39E+07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Li Ion Battery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2.6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1,119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0.06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1.2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0.04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H2 Fuel Cell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1.6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 689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0.03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Lead Acid Battery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0.1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   43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Liq. Hydrogen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143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61,537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3.08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10.1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0.30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Flywheel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 215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0.01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Ni-Cad Battery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0.18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   77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Compr. H2, 10,000 psi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143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61,537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3.08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5.6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0.16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Natural Gas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53.64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23,083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1.16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10.0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0.29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Bio Diesel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42.2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18,160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0.91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33.0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0.96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Crude Oil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46.3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19,924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37.0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1.08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Propane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49.5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21,301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1.07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25.3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0.74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Diesel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46.2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19,881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37.3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1.09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Gasoline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46.4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19,967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34.2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1.00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Body Fat, Metabolized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16,353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0.82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35.0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1.02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Anthracite Coal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32.5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13,986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0.70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72.4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2.12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Ethanol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12,910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0.65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24.0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0.70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Bituminous Coal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10,328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0.52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20.0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0.58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Sugars, Carbohydrates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7,316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0.37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26.2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0.77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Wood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4,303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0.22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2932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Household Waste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3,873 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0.19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  <p:sp>
        <p:nvSpPr>
          <p:cNvPr id="14513" name="Footer Placeholder 180">
            <a:extLst>
              <a:ext uri="{FF2B5EF4-FFF2-40B4-BE49-F238E27FC236}">
                <a16:creationId xmlns:a16="http://schemas.microsoft.com/office/drawing/2014/main" id="{35AEE69A-6F73-9532-B875-73C0047DA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47800" y="6629400"/>
            <a:ext cx="5638800" cy="228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14514" name="Slide Number Placeholder 1">
            <a:extLst>
              <a:ext uri="{FF2B5EF4-FFF2-40B4-BE49-F238E27FC236}">
                <a16:creationId xmlns:a16="http://schemas.microsoft.com/office/drawing/2014/main" id="{9D24D4BC-3179-684E-3650-A5A90C39B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5686197-3597-4465-AD62-616A680A03B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D63FAD7-45C7-3C3E-1177-0D4230FFE5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ENERGY USAGE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C253EE7-9408-BFD9-12AB-574A5C325C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Transportation</a:t>
            </a:r>
          </a:p>
          <a:p>
            <a:pPr eaLnBrk="1" hangingPunct="1"/>
            <a:r>
              <a:rPr lang="en-US" altLang="en-US"/>
              <a:t>Lighting</a:t>
            </a:r>
          </a:p>
          <a:p>
            <a:pPr eaLnBrk="1" hangingPunct="1"/>
            <a:r>
              <a:rPr lang="en-US" altLang="en-US"/>
              <a:t>HVAC </a:t>
            </a:r>
            <a:r>
              <a:rPr lang="en-US" altLang="en-US" sz="2400"/>
              <a:t>(Heating, Ventilation, Air Conditioning)</a:t>
            </a:r>
          </a:p>
          <a:p>
            <a:pPr eaLnBrk="1" hangingPunct="1"/>
            <a:r>
              <a:rPr lang="en-US" altLang="en-US"/>
              <a:t>Motors</a:t>
            </a:r>
          </a:p>
          <a:p>
            <a:pPr eaLnBrk="1" hangingPunct="1"/>
            <a:r>
              <a:rPr lang="en-US" altLang="en-US"/>
              <a:t>Industrial Process Energy</a:t>
            </a:r>
          </a:p>
          <a:p>
            <a:pPr eaLnBrk="1" hangingPunct="1"/>
            <a:r>
              <a:rPr lang="en-US" altLang="en-US"/>
              <a:t>Industrial Process Feedstocks</a:t>
            </a:r>
          </a:p>
          <a:p>
            <a:pPr eaLnBrk="1" hangingPunct="1"/>
            <a:endParaRPr lang="en-US" altLang="en-US"/>
          </a:p>
        </p:txBody>
      </p:sp>
      <p:sp>
        <p:nvSpPr>
          <p:cNvPr id="15364" name="Footer Placeholder 5">
            <a:extLst>
              <a:ext uri="{FF2B5EF4-FFF2-40B4-BE49-F238E27FC236}">
                <a16:creationId xmlns:a16="http://schemas.microsoft.com/office/drawing/2014/main" id="{DC15E5F7-D99F-3889-C68D-5004A2978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52600" y="6245225"/>
            <a:ext cx="58674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15365" name="Slide Number Placeholder 1">
            <a:extLst>
              <a:ext uri="{FF2B5EF4-FFF2-40B4-BE49-F238E27FC236}">
                <a16:creationId xmlns:a16="http://schemas.microsoft.com/office/drawing/2014/main" id="{1EA3873F-B087-765F-31D4-92CD03A78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8F729B3-AF87-43DA-AD41-CDDC42A0AFE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4DAD369-0539-83A4-B0DE-A8693075A2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NATURAL GAS &amp; CRUDE PRICES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CA33832-874C-2A3E-0973-675952C154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Go to </a:t>
            </a:r>
            <a:r>
              <a:rPr lang="en-US" altLang="en-US">
                <a:hlinkClick r:id="rId2"/>
              </a:rPr>
              <a:t>http://www.nymex.com/</a:t>
            </a:r>
            <a:endParaRPr lang="en-US" altLang="en-US"/>
          </a:p>
          <a:p>
            <a:pPr eaLnBrk="1" hangingPunct="1"/>
            <a:r>
              <a:rPr lang="en-US" altLang="en-US"/>
              <a:t>Click “Crude Oil (CL)” or Natural Gas (NG)” – an agreement page will come up</a:t>
            </a:r>
          </a:p>
          <a:p>
            <a:pPr eaLnBrk="1" hangingPunct="1"/>
            <a:r>
              <a:rPr lang="en-US" altLang="en-US"/>
              <a:t>Click “I Accept”</a:t>
            </a:r>
          </a:p>
          <a:p>
            <a:pPr eaLnBrk="1" hangingPunct="1"/>
            <a:r>
              <a:rPr lang="en-US" altLang="en-US"/>
              <a:t>Click “Current Expanded Table” from menu on left, goes out about 8 years.</a:t>
            </a:r>
          </a:p>
          <a:p>
            <a:pPr eaLnBrk="1" hangingPunct="1"/>
            <a:r>
              <a:rPr lang="en-US" altLang="en-US"/>
              <a:t>Contracts are for 1,000 bbl (oil) and 10,000 MMBTU (nat. gas)</a:t>
            </a:r>
          </a:p>
          <a:p>
            <a:pPr eaLnBrk="1" hangingPunct="1"/>
            <a:endParaRPr lang="en-US" altLang="en-US"/>
          </a:p>
        </p:txBody>
      </p:sp>
      <p:sp>
        <p:nvSpPr>
          <p:cNvPr id="16388" name="Footer Placeholder 5">
            <a:extLst>
              <a:ext uri="{FF2B5EF4-FFF2-40B4-BE49-F238E27FC236}">
                <a16:creationId xmlns:a16="http://schemas.microsoft.com/office/drawing/2014/main" id="{A57C819E-E17F-A661-D0CE-1E0142839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00200" y="6229350"/>
            <a:ext cx="57150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16389" name="Slide Number Placeholder 1">
            <a:extLst>
              <a:ext uri="{FF2B5EF4-FFF2-40B4-BE49-F238E27FC236}">
                <a16:creationId xmlns:a16="http://schemas.microsoft.com/office/drawing/2014/main" id="{90E5C47C-2C7A-8A5B-D7C0-4642DC77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44E208D-37BB-4E7D-93C1-FA39E49B07A5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844A3F8B-5384-9B84-DF77-A5E7A265E0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Sources of Energy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9A0E2-ACFD-E097-43AB-866249EB7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3" y="1379538"/>
            <a:ext cx="8229600" cy="4525962"/>
          </a:xfrm>
        </p:spPr>
        <p:txBody>
          <a:bodyPr/>
          <a:lstStyle/>
          <a:p>
            <a:pPr>
              <a:defRPr/>
            </a:pPr>
            <a:r>
              <a:rPr lang="en-US" dirty="0"/>
              <a:t>International Energy Agency fact sheets</a:t>
            </a:r>
            <a:br>
              <a:rPr lang="en-US" dirty="0"/>
            </a:br>
            <a:r>
              <a:rPr lang="en-US" sz="2400" dirty="0">
                <a:hlinkClick r:id="rId3"/>
              </a:rPr>
              <a:t>http://www.worldenergyoutlook.org/media/weowebsite/2015/WEO2015_Factsheets.pdf</a:t>
            </a:r>
            <a:endParaRPr lang="en-US" sz="2400" dirty="0"/>
          </a:p>
          <a:p>
            <a:pPr marL="0" indent="0">
              <a:buFontTx/>
              <a:buNone/>
              <a:defRPr/>
            </a:pPr>
            <a:endParaRPr lang="en-US" sz="2400" dirty="0"/>
          </a:p>
          <a:p>
            <a:pPr>
              <a:defRPr/>
            </a:pPr>
            <a:r>
              <a:rPr lang="en-US" sz="2800" dirty="0"/>
              <a:t>BP World Statistical Review of World Energy</a:t>
            </a:r>
            <a:br>
              <a:rPr lang="en-US" sz="1400" dirty="0"/>
            </a:br>
            <a:r>
              <a:rPr lang="en-US" sz="2400" dirty="0">
                <a:hlinkClick r:id="rId4"/>
              </a:rPr>
              <a:t>http://www.bp.com/content/dam/bp/excel/energy-economics/statistical-review-2016/bp-statistical-review-of-world-energy-2016-workbook.xlsx</a:t>
            </a:r>
            <a:endParaRPr lang="en-US" sz="2400" dirty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endParaRPr lang="en-US" dirty="0"/>
          </a:p>
          <a:p>
            <a:pPr marL="457200" lvl="1" indent="0">
              <a:buFontTx/>
              <a:buNone/>
              <a:defRPr/>
            </a:pPr>
            <a:endParaRPr lang="en-US" sz="1400" dirty="0"/>
          </a:p>
        </p:txBody>
      </p:sp>
      <p:sp>
        <p:nvSpPr>
          <p:cNvPr id="17412" name="Footer Placeholder 3">
            <a:extLst>
              <a:ext uri="{FF2B5EF4-FFF2-40B4-BE49-F238E27FC236}">
                <a16:creationId xmlns:a16="http://schemas.microsoft.com/office/drawing/2014/main" id="{480BDE84-C787-B94D-C2E8-FB8D9232D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76400" y="6248400"/>
            <a:ext cx="5562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17413" name="Slide Number Placeholder 1">
            <a:extLst>
              <a:ext uri="{FF2B5EF4-FFF2-40B4-BE49-F238E27FC236}">
                <a16:creationId xmlns:a16="http://schemas.microsoft.com/office/drawing/2014/main" id="{6B50047C-3567-A53B-BFAB-39CFB9901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F0587B2-E767-4AFA-A3AF-032885D22F86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6E8726EE-0B25-2C83-2380-5EC43829CF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WORLD ENERGY PRODUCTION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7606DAF-BCA1-0179-7BB6-4D5432DA3D7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595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795">
                <a:tc>
                  <a:txBody>
                    <a:bodyPr/>
                    <a:lstStyle/>
                    <a:p>
                      <a:r>
                        <a:rPr lang="en-US" sz="1800" dirty="0"/>
                        <a:t>Fuel</a:t>
                      </a:r>
                      <a:r>
                        <a:rPr lang="en-US" sz="1800" baseline="0" dirty="0"/>
                        <a:t> Type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Production, </a:t>
                      </a:r>
                      <a:r>
                        <a:rPr lang="en-US" sz="1800" dirty="0" err="1"/>
                        <a:t>Mtoe</a:t>
                      </a:r>
                      <a:r>
                        <a:rPr lang="en-US" sz="1800" dirty="0"/>
                        <a:t>*</a:t>
                      </a: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n-US" sz="1800" dirty="0"/>
                        <a:t>Petroleum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 4331.2</a:t>
                      </a: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n-US" sz="1800" dirty="0"/>
                        <a:t>Natural</a:t>
                      </a:r>
                      <a:r>
                        <a:rPr lang="en-US" sz="1800" baseline="0" dirty="0"/>
                        <a:t> Gas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 3135.2</a:t>
                      </a: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n-US" sz="1800" dirty="0"/>
                        <a:t>Coal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 3839.9</a:t>
                      </a: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n-US" sz="1800" dirty="0"/>
                        <a:t>Nuclear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   583.1</a:t>
                      </a: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n-US" sz="1800" dirty="0"/>
                        <a:t>Hydroelectric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   892.9</a:t>
                      </a: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95">
                <a:tc>
                  <a:txBody>
                    <a:bodyPr/>
                    <a:lstStyle/>
                    <a:p>
                      <a:r>
                        <a:rPr lang="en-US" sz="1800" dirty="0"/>
                        <a:t>Renewables</a:t>
                      </a: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   364.9</a:t>
                      </a: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9485" name="Footer Placeholder 3">
            <a:extLst>
              <a:ext uri="{FF2B5EF4-FFF2-40B4-BE49-F238E27FC236}">
                <a16:creationId xmlns:a16="http://schemas.microsoft.com/office/drawing/2014/main" id="{E30523A3-5EEC-F914-BDC6-730F2C34C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6388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19486" name="TextBox 5">
            <a:extLst>
              <a:ext uri="{FF2B5EF4-FFF2-40B4-BE49-F238E27FC236}">
                <a16:creationId xmlns:a16="http://schemas.microsoft.com/office/drawing/2014/main" id="{9AC4FE85-C54F-ABEA-9C2A-511B476D59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343400"/>
            <a:ext cx="5638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/>
              <a:t>TOTAL				     1347.3</a:t>
            </a:r>
          </a:p>
        </p:txBody>
      </p:sp>
      <p:sp>
        <p:nvSpPr>
          <p:cNvPr id="19487" name="TextBox 6">
            <a:extLst>
              <a:ext uri="{FF2B5EF4-FFF2-40B4-BE49-F238E27FC236}">
                <a16:creationId xmlns:a16="http://schemas.microsoft.com/office/drawing/2014/main" id="{75E887C1-A617-A7DC-0594-01C39888A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029200"/>
            <a:ext cx="7391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0"/>
              <a:t>*Mtoe = Million Tons Oil Equivalent  = 3.96E13 BTU </a:t>
            </a:r>
            <a:br>
              <a:rPr lang="en-US" altLang="en-US" sz="2400" b="0"/>
            </a:br>
            <a:r>
              <a:rPr lang="en-US" altLang="en-US" sz="2400" b="0"/>
              <a:t>					    = 0.0396 Quads	</a:t>
            </a:r>
          </a:p>
        </p:txBody>
      </p:sp>
      <p:sp>
        <p:nvSpPr>
          <p:cNvPr id="19488" name="Slide Number Placeholder 1">
            <a:extLst>
              <a:ext uri="{FF2B5EF4-FFF2-40B4-BE49-F238E27FC236}">
                <a16:creationId xmlns:a16="http://schemas.microsoft.com/office/drawing/2014/main" id="{49882C3F-C374-9D71-B493-2F01BDB39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FC6E92B-6FD6-4963-A288-34C651201EC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0071E309-C0CD-0187-646A-5BE0FDDB81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altLang="en-US"/>
              <a:t>BP Statistical Review Contents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2CCE476-C8D8-4A2C-77A4-8001048B282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4800" y="922338"/>
          <a:ext cx="3946525" cy="42116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46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hlinkClick r:id="rId2"/>
                        </a:rPr>
                        <a:t>Oil: Proved reserves</a:t>
                      </a:r>
                      <a:endParaRPr lang="en-US" sz="16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3" marR="9523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3"/>
                        </a:rPr>
                        <a:t>Oil: Proved reserves - Barrels (from 1980)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3" marR="9523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hlinkClick r:id="rId4"/>
                        </a:rPr>
                        <a:t>Oil: Production – Barrels (from 1965)</a:t>
                      </a:r>
                      <a:endParaRPr lang="en-US" sz="16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3" marR="9523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5"/>
                        </a:rPr>
                        <a:t>Oil: Production – Tonnes (from 1965)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3" marR="9523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6"/>
                        </a:rPr>
                        <a:t>Oil: Consumption – Barrels (from 1965)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3" marR="9523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7"/>
                        </a:rPr>
                        <a:t>Oil: Consumption – Tonnes (from 1965)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3" marR="9523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7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8"/>
                        </a:rPr>
                        <a:t>Oil: Regional consumption – by product (from 1965)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3" marR="9523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9"/>
                        </a:rPr>
                        <a:t>Oil: Spot crude prices 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3" marR="9523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10"/>
                        </a:rPr>
                        <a:t>Oil: Crude prices since 1861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3" marR="9523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11"/>
                        </a:rPr>
                        <a:t>Oil: Refinery throughput (from 1980)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3" marR="9523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12"/>
                        </a:rPr>
                        <a:t>Oil: Refinery capacities (from 1965)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3" marR="9523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13"/>
                        </a:rPr>
                        <a:t>Oil: Regional refining margins (from 1992)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3" marR="9523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14"/>
                        </a:rPr>
                        <a:t>Oil: Trade movements (from 1980)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3" marR="9523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15"/>
                        </a:rPr>
                        <a:t>Oil: Inter-area movements 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3" marR="9523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3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hlinkClick r:id="rId16"/>
                        </a:rPr>
                        <a:t>Oil: Trade 2014-2015</a:t>
                      </a:r>
                      <a:endParaRPr lang="en-US" sz="16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3" marR="9523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715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3" marR="9523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20519" name="Footer Placeholder 3">
            <a:extLst>
              <a:ext uri="{FF2B5EF4-FFF2-40B4-BE49-F238E27FC236}">
                <a16:creationId xmlns:a16="http://schemas.microsoft.com/office/drawing/2014/main" id="{162C2BA3-B861-5E3D-38DE-6BD7B26CE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7400" y="6346825"/>
            <a:ext cx="5638800" cy="4730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5D43F98-3E8F-B546-E4BF-2718D243109C}"/>
              </a:ext>
            </a:extLst>
          </p:cNvPr>
          <p:cNvGraphicFramePr>
            <a:graphicFrameLocks noGrp="1"/>
          </p:cNvGraphicFramePr>
          <p:nvPr/>
        </p:nvGraphicFramePr>
        <p:xfrm>
          <a:off x="4648200" y="966788"/>
          <a:ext cx="3505200" cy="35099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34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17"/>
                        </a:rPr>
                        <a:t>Coal: Reserves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8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4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hlinkClick r:id="rId18"/>
                        </a:rPr>
                        <a:t>Coal: Prices</a:t>
                      </a:r>
                      <a:endParaRPr lang="en-US" sz="16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8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34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hlinkClick r:id="rId19"/>
                        </a:rPr>
                        <a:t>Coal: Production - </a:t>
                      </a:r>
                      <a:r>
                        <a:rPr lang="en-US" sz="1600" u="sng" strike="noStrike" dirty="0" err="1">
                          <a:effectLst/>
                          <a:hlinkClick r:id="rId19"/>
                        </a:rPr>
                        <a:t>Tonnes</a:t>
                      </a:r>
                      <a:r>
                        <a:rPr lang="en-US" sz="1600" u="sng" strike="noStrike" dirty="0">
                          <a:effectLst/>
                          <a:hlinkClick r:id="rId19"/>
                        </a:rPr>
                        <a:t> (from 1981)</a:t>
                      </a:r>
                      <a:endParaRPr lang="en-US" sz="16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8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34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hlinkClick r:id="rId20"/>
                        </a:rPr>
                        <a:t>Coal: Production - </a:t>
                      </a:r>
                      <a:r>
                        <a:rPr lang="en-US" sz="1600" u="sng" strike="noStrike" dirty="0" err="1">
                          <a:effectLst/>
                          <a:hlinkClick r:id="rId20"/>
                        </a:rPr>
                        <a:t>Mtoe</a:t>
                      </a:r>
                      <a:r>
                        <a:rPr lang="en-US" sz="1600" u="sng" strike="noStrike" dirty="0">
                          <a:effectLst/>
                          <a:hlinkClick r:id="rId20"/>
                        </a:rPr>
                        <a:t> (from 1981)</a:t>
                      </a:r>
                      <a:endParaRPr lang="en-US" sz="16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8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34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21"/>
                        </a:rPr>
                        <a:t>Coal: Consumption - Mtoe (from 1965)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8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343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8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73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hlinkClick r:id="rId22"/>
                        </a:rPr>
                        <a:t>Nuclear Energy – Consumption - </a:t>
                      </a:r>
                      <a:r>
                        <a:rPr lang="en-US" sz="1600" u="sng" strike="noStrike" dirty="0" err="1">
                          <a:effectLst/>
                          <a:hlinkClick r:id="rId22"/>
                        </a:rPr>
                        <a:t>TWh</a:t>
                      </a:r>
                      <a:r>
                        <a:rPr lang="en-US" sz="1600" u="sng" strike="noStrike" dirty="0">
                          <a:effectLst/>
                          <a:hlinkClick r:id="rId22"/>
                        </a:rPr>
                        <a:t> (from 1965)</a:t>
                      </a:r>
                      <a:endParaRPr lang="en-US" sz="16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8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73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23"/>
                        </a:rPr>
                        <a:t>Nuclear Energy – Consumption - Mtoe (from 1965)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8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73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hlinkClick r:id="rId24"/>
                        </a:rPr>
                        <a:t>Hydroelectricity – Consumption - </a:t>
                      </a:r>
                      <a:r>
                        <a:rPr lang="en-US" sz="1600" u="sng" strike="noStrike" dirty="0" err="1">
                          <a:effectLst/>
                          <a:hlinkClick r:id="rId24"/>
                        </a:rPr>
                        <a:t>TWh</a:t>
                      </a:r>
                      <a:r>
                        <a:rPr lang="en-US" sz="1600" u="sng" strike="noStrike" dirty="0">
                          <a:effectLst/>
                          <a:hlinkClick r:id="rId24"/>
                        </a:rPr>
                        <a:t> (from 1965)</a:t>
                      </a:r>
                      <a:endParaRPr lang="en-US" sz="16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8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73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hlinkClick r:id="rId25"/>
                        </a:rPr>
                        <a:t>Hydroelectricity – Consumption - </a:t>
                      </a:r>
                      <a:r>
                        <a:rPr lang="en-US" sz="1600" u="sng" strike="noStrike" dirty="0" err="1">
                          <a:effectLst/>
                          <a:hlinkClick r:id="rId25"/>
                        </a:rPr>
                        <a:t>Mtoe</a:t>
                      </a:r>
                      <a:r>
                        <a:rPr lang="en-US" sz="1600" u="sng" strike="noStrike" dirty="0">
                          <a:effectLst/>
                          <a:hlinkClick r:id="rId25"/>
                        </a:rPr>
                        <a:t> (from 1965)</a:t>
                      </a:r>
                      <a:endParaRPr lang="en-US" sz="16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8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0544" name="Slide Number Placeholder 1">
            <a:extLst>
              <a:ext uri="{FF2B5EF4-FFF2-40B4-BE49-F238E27FC236}">
                <a16:creationId xmlns:a16="http://schemas.microsoft.com/office/drawing/2014/main" id="{391B41CC-BAAC-F753-2052-704F1B922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EDA6F7-9D5D-46F8-A33E-4FEC02FAD6F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E9C1A6C1-5007-15EF-4408-CDD91EE862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BP Statistical Review Cont’d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C354C3B9-B527-812C-A761-1C236E9F5D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143000"/>
            <a:ext cx="8763000" cy="4983163"/>
          </a:xfrm>
        </p:spPr>
        <p:txBody>
          <a:bodyPr/>
          <a:lstStyle/>
          <a:p>
            <a:pPr eaLnBrk="1" fontAlgn="b" hangingPunct="1"/>
            <a:r>
              <a:rPr lang="en-US" altLang="en-US" sz="1600" u="sng">
                <a:hlinkClick r:id="rId3"/>
              </a:rPr>
              <a:t>Gas: Proved reserves</a:t>
            </a:r>
            <a:endParaRPr lang="en-US" altLang="en-US" sz="1600"/>
          </a:p>
          <a:p>
            <a:pPr eaLnBrk="1" fontAlgn="b" hangingPunct="1"/>
            <a:r>
              <a:rPr lang="en-US" altLang="en-US" sz="1600" u="sng">
                <a:hlinkClick r:id="rId4"/>
              </a:rPr>
              <a:t>Gas: Proved reserves - Bcm (from 1980)</a:t>
            </a:r>
            <a:endParaRPr lang="en-US" altLang="en-US" sz="1600"/>
          </a:p>
          <a:p>
            <a:pPr eaLnBrk="1" fontAlgn="b" hangingPunct="1"/>
            <a:r>
              <a:rPr lang="en-US" altLang="en-US" sz="1600" u="sng">
                <a:hlinkClick r:id="rId5"/>
              </a:rPr>
              <a:t>Gas: Production – Bcm (from 1970)</a:t>
            </a:r>
            <a:endParaRPr lang="en-US" altLang="en-US" sz="1600"/>
          </a:p>
          <a:p>
            <a:pPr eaLnBrk="1" fontAlgn="b" hangingPunct="1"/>
            <a:r>
              <a:rPr lang="en-US" altLang="en-US" sz="1600" u="sng">
                <a:hlinkClick r:id="rId6"/>
              </a:rPr>
              <a:t>Gas: Production – Bcf (from 1970)</a:t>
            </a:r>
            <a:endParaRPr lang="en-US" altLang="en-US" sz="1600"/>
          </a:p>
          <a:p>
            <a:pPr eaLnBrk="1" fontAlgn="b" hangingPunct="1"/>
            <a:r>
              <a:rPr lang="en-US" altLang="en-US" sz="1600" u="sng">
                <a:hlinkClick r:id="rId7"/>
              </a:rPr>
              <a:t>Gas: Production – Mtoe (from 1970)</a:t>
            </a:r>
            <a:endParaRPr lang="en-US" altLang="en-US" sz="1600"/>
          </a:p>
          <a:p>
            <a:pPr eaLnBrk="1" fontAlgn="b" hangingPunct="1"/>
            <a:r>
              <a:rPr lang="en-US" altLang="en-US" sz="1600" u="sng">
                <a:hlinkClick r:id="rId8"/>
              </a:rPr>
              <a:t>Gas: Consumption – Bcm (from 1965)</a:t>
            </a:r>
            <a:endParaRPr lang="en-US" altLang="en-US" sz="1600"/>
          </a:p>
          <a:p>
            <a:pPr eaLnBrk="1" fontAlgn="b" hangingPunct="1"/>
            <a:r>
              <a:rPr lang="en-US" altLang="en-US" sz="1600" u="sng">
                <a:hlinkClick r:id="rId9"/>
              </a:rPr>
              <a:t>Gas: Consumption – Bcf (from 1965)</a:t>
            </a:r>
            <a:endParaRPr lang="en-US" altLang="en-US" sz="1600"/>
          </a:p>
          <a:p>
            <a:pPr eaLnBrk="1" fontAlgn="b" hangingPunct="1"/>
            <a:r>
              <a:rPr lang="en-US" altLang="en-US" sz="1600" u="sng">
                <a:hlinkClick r:id="rId10"/>
              </a:rPr>
              <a:t>Gas: Consumption – Mtoe (from 1965)</a:t>
            </a:r>
            <a:endParaRPr lang="en-US" altLang="en-US" sz="1600"/>
          </a:p>
          <a:p>
            <a:pPr eaLnBrk="1" fontAlgn="b" hangingPunct="1"/>
            <a:r>
              <a:rPr lang="en-US" altLang="en-US" sz="1600" u="sng">
                <a:hlinkClick r:id="rId11"/>
              </a:rPr>
              <a:t>Gas: Trade movements pipeline</a:t>
            </a:r>
            <a:endParaRPr lang="en-US" altLang="en-US" sz="1600"/>
          </a:p>
          <a:p>
            <a:pPr eaLnBrk="1" fontAlgn="b" hangingPunct="1"/>
            <a:r>
              <a:rPr lang="en-US" altLang="en-US" sz="1600" u="sng">
                <a:hlinkClick r:id="rId12"/>
              </a:rPr>
              <a:t>Gas: Trade movements LNG</a:t>
            </a:r>
            <a:endParaRPr lang="en-US" altLang="en-US" sz="1600"/>
          </a:p>
          <a:p>
            <a:pPr eaLnBrk="1" fontAlgn="b" hangingPunct="1"/>
            <a:r>
              <a:rPr lang="en-US" altLang="en-US" sz="1800" u="sng">
                <a:hlinkClick r:id="rId13"/>
              </a:rPr>
              <a:t>Gas: Trade 2014-2015</a:t>
            </a:r>
            <a:endParaRPr lang="en-US" altLang="en-US" sz="1800"/>
          </a:p>
          <a:p>
            <a:pPr eaLnBrk="1" fontAlgn="b" hangingPunct="1"/>
            <a:r>
              <a:rPr lang="en-US" altLang="en-US" sz="1800" u="sng">
                <a:hlinkClick r:id="rId14"/>
              </a:rPr>
              <a:t>Gas: Prices </a:t>
            </a:r>
            <a:endParaRPr lang="en-US" altLang="en-US" sz="1800"/>
          </a:p>
        </p:txBody>
      </p:sp>
      <p:sp>
        <p:nvSpPr>
          <p:cNvPr id="21508" name="Footer Placeholder 3">
            <a:extLst>
              <a:ext uri="{FF2B5EF4-FFF2-40B4-BE49-F238E27FC236}">
                <a16:creationId xmlns:a16="http://schemas.microsoft.com/office/drawing/2014/main" id="{352B135C-A386-DC0F-ED89-1FF84B854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4000" y="6351588"/>
            <a:ext cx="594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C6AC664-121F-4707-9D97-E124EDF824A1}"/>
              </a:ext>
            </a:extLst>
          </p:cNvPr>
          <p:cNvGraphicFramePr>
            <a:graphicFrameLocks noGrp="1"/>
          </p:cNvGraphicFramePr>
          <p:nvPr/>
        </p:nvGraphicFramePr>
        <p:xfrm>
          <a:off x="4191000" y="1298575"/>
          <a:ext cx="4800600" cy="3752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0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15"/>
                        </a:rPr>
                        <a:t>Renewables - Other renewables consumption -Twh (from 1965)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16"/>
                        </a:rPr>
                        <a:t>Renewables - Other renewables consumption - Mtoe (from 1965)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17"/>
                        </a:rPr>
                        <a:t>Renewables - Solar consumption - TWh (from 1965)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hlinkClick r:id="rId18"/>
                        </a:rPr>
                        <a:t>Renewables - Solar consumption - </a:t>
                      </a:r>
                      <a:r>
                        <a:rPr lang="en-US" sz="1600" u="sng" strike="noStrike" dirty="0" err="1">
                          <a:effectLst/>
                          <a:hlinkClick r:id="rId18"/>
                        </a:rPr>
                        <a:t>Mtoe</a:t>
                      </a:r>
                      <a:r>
                        <a:rPr lang="en-US" sz="1600" u="sng" strike="noStrike" dirty="0">
                          <a:effectLst/>
                          <a:hlinkClick r:id="rId18"/>
                        </a:rPr>
                        <a:t> (from 1965)</a:t>
                      </a:r>
                      <a:endParaRPr lang="en-US" sz="16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hlinkClick r:id="rId19"/>
                        </a:rPr>
                        <a:t>Renewables - Wind consumption - </a:t>
                      </a:r>
                      <a:r>
                        <a:rPr lang="en-US" sz="1600" u="sng" strike="noStrike" dirty="0" err="1">
                          <a:effectLst/>
                          <a:hlinkClick r:id="rId19"/>
                        </a:rPr>
                        <a:t>TWh</a:t>
                      </a:r>
                      <a:r>
                        <a:rPr lang="en-US" sz="1600" u="sng" strike="noStrike" dirty="0">
                          <a:effectLst/>
                          <a:hlinkClick r:id="rId19"/>
                        </a:rPr>
                        <a:t> (from 1965)</a:t>
                      </a:r>
                      <a:endParaRPr lang="en-US" sz="16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20"/>
                        </a:rPr>
                        <a:t>Renewables - Wind consumption - Mtoe (from 1965)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21"/>
                        </a:rPr>
                        <a:t>Renewables - Geothermal, Biomass and Other - TWh  (from 1965)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22"/>
                        </a:rPr>
                        <a:t>Renewables - Geothermal, Biomass and Other - Mtoe  (from 1965)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23"/>
                        </a:rPr>
                        <a:t>Renewables - Biofuels production - Kboe/d (from 1990)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hlinkClick r:id="rId24"/>
                        </a:rPr>
                        <a:t>Renewables - Biofuels production - </a:t>
                      </a:r>
                      <a:r>
                        <a:rPr lang="en-US" sz="1600" u="sng" strike="noStrike" dirty="0" err="1">
                          <a:effectLst/>
                          <a:hlinkClick r:id="rId24"/>
                        </a:rPr>
                        <a:t>Ktoe</a:t>
                      </a:r>
                      <a:r>
                        <a:rPr lang="en-US" sz="1600" u="sng" strike="noStrike" dirty="0">
                          <a:effectLst/>
                          <a:hlinkClick r:id="rId24"/>
                        </a:rPr>
                        <a:t> (from 1990)</a:t>
                      </a:r>
                      <a:endParaRPr lang="en-US" sz="16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1533" name="Slide Number Placeholder 1">
            <a:extLst>
              <a:ext uri="{FF2B5EF4-FFF2-40B4-BE49-F238E27FC236}">
                <a16:creationId xmlns:a16="http://schemas.microsoft.com/office/drawing/2014/main" id="{94851310-D187-CFFD-2D32-D429379AE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F26E0CD-6428-47B4-8048-99A16F0812C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AB5F5813-F793-E33E-CB1A-25D3B2AE1F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BP Statistical Review, Concl’d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BE69ABD-C7AB-DE5B-B76B-8CEC627DD73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52600" y="1676400"/>
          <a:ext cx="6019800" cy="36687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1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33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2"/>
                        </a:rPr>
                        <a:t>Primary Energy: Consumption - Mtoe (from 1965)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3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3"/>
                        </a:rPr>
                        <a:t>Primary Energy: Consumption by fuel type - Mtoe (2014-2015)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299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33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4"/>
                        </a:rPr>
                        <a:t>Electricity Generation - TWh (from 1985)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3343">
                <a:tc>
                  <a:txBody>
                    <a:bodyPr/>
                    <a:lstStyle/>
                    <a:p>
                      <a:pPr algn="l" fontAlgn="b"/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33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5"/>
                        </a:rPr>
                        <a:t>Carbon Dioxide Emissions (from 1965)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3343">
                <a:tc>
                  <a:txBody>
                    <a:bodyPr/>
                    <a:lstStyle/>
                    <a:p>
                      <a:pPr algn="l" fontAlgn="b"/>
                      <a:endParaRPr lang="en-US" sz="16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33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6"/>
                        </a:rPr>
                        <a:t>Renewable Energy - Geothermal (Installed capacity)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33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7"/>
                        </a:rPr>
                        <a:t>Renewable Energy - Solar (Installed capacity)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33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8"/>
                        </a:rPr>
                        <a:t>Renewable Energy - Wind  (Installed capacity)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3343">
                <a:tc>
                  <a:txBody>
                    <a:bodyPr/>
                    <a:lstStyle/>
                    <a:p>
                      <a:pPr algn="l" fontAlgn="b"/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33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>
                          <a:effectLst/>
                          <a:hlinkClick r:id="rId9"/>
                        </a:rPr>
                        <a:t>Approximate conversion factors</a:t>
                      </a:r>
                      <a:endParaRPr lang="en-US" sz="1600" b="0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4299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33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hlinkClick r:id="rId10"/>
                        </a:rPr>
                        <a:t>Definitions</a:t>
                      </a:r>
                      <a:endParaRPr lang="en-US" sz="1600" b="0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23587" name="Footer Placeholder 3">
            <a:extLst>
              <a:ext uri="{FF2B5EF4-FFF2-40B4-BE49-F238E27FC236}">
                <a16:creationId xmlns:a16="http://schemas.microsoft.com/office/drawing/2014/main" id="{EDC1B8E3-7F9D-C7EF-6516-107071E7E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47800" y="6096000"/>
            <a:ext cx="57150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23588" name="Slide Number Placeholder 1">
            <a:extLst>
              <a:ext uri="{FF2B5EF4-FFF2-40B4-BE49-F238E27FC236}">
                <a16:creationId xmlns:a16="http://schemas.microsoft.com/office/drawing/2014/main" id="{A9368121-5FB6-72E4-A115-B19E79596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A2D760D-A500-48C5-BF57-191DC2ED47C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8E9213DB-7185-8C4F-9247-A6C5FF9E42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altLang="en-US"/>
              <a:t>U.S.A. ENERGY FLOW</a:t>
            </a:r>
          </a:p>
        </p:txBody>
      </p:sp>
      <p:pic>
        <p:nvPicPr>
          <p:cNvPr id="24579" name="Content Placeholder 4">
            <a:extLst>
              <a:ext uri="{FF2B5EF4-FFF2-40B4-BE49-F238E27FC236}">
                <a16:creationId xmlns:a16="http://schemas.microsoft.com/office/drawing/2014/main" id="{8B7D2919-4FCC-7AD4-DDE2-1383CCEE307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120775"/>
            <a:ext cx="9029700" cy="5181600"/>
          </a:xfrm>
        </p:spPr>
      </p:pic>
      <p:sp>
        <p:nvSpPr>
          <p:cNvPr id="24580" name="Footer Placeholder 3">
            <a:extLst>
              <a:ext uri="{FF2B5EF4-FFF2-40B4-BE49-F238E27FC236}">
                <a16:creationId xmlns:a16="http://schemas.microsoft.com/office/drawing/2014/main" id="{F667665E-225F-C8AA-1E37-5CB7FF4D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4000" y="6324600"/>
            <a:ext cx="57912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24581" name="TextBox 5">
            <a:extLst>
              <a:ext uri="{FF2B5EF4-FFF2-40B4-BE49-F238E27FC236}">
                <a16:creationId xmlns:a16="http://schemas.microsoft.com/office/drawing/2014/main" id="{5FEAB7BD-C676-AD4D-F65E-C61B45A64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5759450"/>
            <a:ext cx="1981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Units are Quads</a:t>
            </a:r>
          </a:p>
        </p:txBody>
      </p:sp>
      <p:sp>
        <p:nvSpPr>
          <p:cNvPr id="24582" name="Slide Number Placeholder 1">
            <a:extLst>
              <a:ext uri="{FF2B5EF4-FFF2-40B4-BE49-F238E27FC236}">
                <a16:creationId xmlns:a16="http://schemas.microsoft.com/office/drawing/2014/main" id="{CD8F2BCA-A0AD-2D12-124C-801428046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E527B24-F23E-494D-B2E3-95A71B3B7CC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470D0C03-637E-B045-7612-DB076814F7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r>
              <a:rPr lang="en-US" altLang="en-US"/>
              <a:t>WORLD ENERGY FLOW</a:t>
            </a:r>
          </a:p>
        </p:txBody>
      </p:sp>
      <p:pic>
        <p:nvPicPr>
          <p:cNvPr id="26627" name="Content Placeholder 4">
            <a:extLst>
              <a:ext uri="{FF2B5EF4-FFF2-40B4-BE49-F238E27FC236}">
                <a16:creationId xmlns:a16="http://schemas.microsoft.com/office/drawing/2014/main" id="{1CD0F147-DD81-CFE0-2DE5-2582CC68B11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8913" y="1079500"/>
            <a:ext cx="8388350" cy="5029200"/>
          </a:xfrm>
        </p:spPr>
      </p:pic>
      <p:sp>
        <p:nvSpPr>
          <p:cNvPr id="26628" name="Footer Placeholder 3">
            <a:extLst>
              <a:ext uri="{FF2B5EF4-FFF2-40B4-BE49-F238E27FC236}">
                <a16:creationId xmlns:a16="http://schemas.microsoft.com/office/drawing/2014/main" id="{6509A44A-0410-FE88-BDD1-D8FA08698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4000" y="6477000"/>
            <a:ext cx="60960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26629" name="TextBox 5">
            <a:extLst>
              <a:ext uri="{FF2B5EF4-FFF2-40B4-BE49-F238E27FC236}">
                <a16:creationId xmlns:a16="http://schemas.microsoft.com/office/drawing/2014/main" id="{9CE8C10E-D224-BF0A-A7FE-5551853A5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400" y="1725613"/>
            <a:ext cx="1438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/>
              <a:t>Petroleum</a:t>
            </a:r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9D369607-9F66-4F47-60FE-7A10C80C43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275" y="3594100"/>
            <a:ext cx="10175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Nat. Gas</a:t>
            </a:r>
          </a:p>
        </p:txBody>
      </p:sp>
      <p:sp>
        <p:nvSpPr>
          <p:cNvPr id="26631" name="TextBox 7">
            <a:extLst>
              <a:ext uri="{FF2B5EF4-FFF2-40B4-BE49-F238E27FC236}">
                <a16:creationId xmlns:a16="http://schemas.microsoft.com/office/drawing/2014/main" id="{EB0670B1-2C66-49D6-04FE-F879E8EEE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038" y="41148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Coal</a:t>
            </a:r>
          </a:p>
        </p:txBody>
      </p:sp>
      <p:sp>
        <p:nvSpPr>
          <p:cNvPr id="26632" name="TextBox 8">
            <a:extLst>
              <a:ext uri="{FF2B5EF4-FFF2-40B4-BE49-F238E27FC236}">
                <a16:creationId xmlns:a16="http://schemas.microsoft.com/office/drawing/2014/main" id="{D9E09922-0E38-3A16-166B-E29E2B270CC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878013" y="4095750"/>
            <a:ext cx="1035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Electricity &amp; Heat</a:t>
            </a:r>
          </a:p>
        </p:txBody>
      </p:sp>
      <p:sp>
        <p:nvSpPr>
          <p:cNvPr id="26633" name="TextBox 9">
            <a:extLst>
              <a:ext uri="{FF2B5EF4-FFF2-40B4-BE49-F238E27FC236}">
                <a16:creationId xmlns:a16="http://schemas.microsoft.com/office/drawing/2014/main" id="{F4F8E144-BCA4-FDC9-B3E7-0EA021DED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4783138"/>
            <a:ext cx="8382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/>
              <a:t>Biomass</a:t>
            </a:r>
          </a:p>
        </p:txBody>
      </p:sp>
      <p:sp>
        <p:nvSpPr>
          <p:cNvPr id="26634" name="TextBox 10">
            <a:extLst>
              <a:ext uri="{FF2B5EF4-FFF2-40B4-BE49-F238E27FC236}">
                <a16:creationId xmlns:a16="http://schemas.microsoft.com/office/drawing/2014/main" id="{788F75DC-CDD4-D67E-0A57-EBC08596A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5246688"/>
            <a:ext cx="8382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Nuclear</a:t>
            </a:r>
          </a:p>
        </p:txBody>
      </p:sp>
      <p:sp>
        <p:nvSpPr>
          <p:cNvPr id="26635" name="TextBox 11">
            <a:extLst>
              <a:ext uri="{FF2B5EF4-FFF2-40B4-BE49-F238E27FC236}">
                <a16:creationId xmlns:a16="http://schemas.microsoft.com/office/drawing/2014/main" id="{26D9507C-3151-870F-3C3D-626BB9A083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075" y="5702300"/>
            <a:ext cx="762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/>
              <a:t>Hydro</a:t>
            </a:r>
          </a:p>
        </p:txBody>
      </p:sp>
      <p:sp>
        <p:nvSpPr>
          <p:cNvPr id="26636" name="TextBox 12">
            <a:extLst>
              <a:ext uri="{FF2B5EF4-FFF2-40B4-BE49-F238E27FC236}">
                <a16:creationId xmlns:a16="http://schemas.microsoft.com/office/drawing/2014/main" id="{FF8429A7-5B6E-329D-F444-85327AFC4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4389438"/>
            <a:ext cx="6858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Elec.</a:t>
            </a:r>
          </a:p>
        </p:txBody>
      </p:sp>
      <p:sp>
        <p:nvSpPr>
          <p:cNvPr id="26637" name="TextBox 13">
            <a:extLst>
              <a:ext uri="{FF2B5EF4-FFF2-40B4-BE49-F238E27FC236}">
                <a16:creationId xmlns:a16="http://schemas.microsoft.com/office/drawing/2014/main" id="{5302402F-BFFE-02BB-6F3B-045571D7EE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705475"/>
            <a:ext cx="1295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Residential</a:t>
            </a:r>
          </a:p>
        </p:txBody>
      </p:sp>
      <p:sp>
        <p:nvSpPr>
          <p:cNvPr id="26638" name="TextBox 14">
            <a:extLst>
              <a:ext uri="{FF2B5EF4-FFF2-40B4-BE49-F238E27FC236}">
                <a16:creationId xmlns:a16="http://schemas.microsoft.com/office/drawing/2014/main" id="{68EBCCBB-3E14-695B-8221-54AE9CD04A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657600"/>
            <a:ext cx="1295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Commercial</a:t>
            </a:r>
          </a:p>
        </p:txBody>
      </p:sp>
      <p:sp>
        <p:nvSpPr>
          <p:cNvPr id="26639" name="TextBox 15">
            <a:extLst>
              <a:ext uri="{FF2B5EF4-FFF2-40B4-BE49-F238E27FC236}">
                <a16:creationId xmlns:a16="http://schemas.microsoft.com/office/drawing/2014/main" id="{4B6BA1B2-6B54-4B1B-2057-1B285CAE8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9425" y="3286125"/>
            <a:ext cx="14541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Transportation</a:t>
            </a:r>
          </a:p>
        </p:txBody>
      </p:sp>
      <p:sp>
        <p:nvSpPr>
          <p:cNvPr id="26640" name="TextBox 16">
            <a:extLst>
              <a:ext uri="{FF2B5EF4-FFF2-40B4-BE49-F238E27FC236}">
                <a16:creationId xmlns:a16="http://schemas.microsoft.com/office/drawing/2014/main" id="{C9A123C6-8EEC-CA52-88A9-854DC06B7D11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600700" y="1797050"/>
            <a:ext cx="1371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Industrial</a:t>
            </a:r>
          </a:p>
        </p:txBody>
      </p:sp>
      <p:sp>
        <p:nvSpPr>
          <p:cNvPr id="26641" name="TextBox 17">
            <a:extLst>
              <a:ext uri="{FF2B5EF4-FFF2-40B4-BE49-F238E27FC236}">
                <a16:creationId xmlns:a16="http://schemas.microsoft.com/office/drawing/2014/main" id="{563278D8-1A2E-B303-F708-C119CDB46C7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89801" y="4121150"/>
            <a:ext cx="18288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Rejected Energy</a:t>
            </a:r>
          </a:p>
        </p:txBody>
      </p:sp>
      <p:sp>
        <p:nvSpPr>
          <p:cNvPr id="26642" name="TextBox 18">
            <a:extLst>
              <a:ext uri="{FF2B5EF4-FFF2-40B4-BE49-F238E27FC236}">
                <a16:creationId xmlns:a16="http://schemas.microsoft.com/office/drawing/2014/main" id="{9E60C4BC-7067-3ECB-02C0-D7B9FD5DF60D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362825" y="2244725"/>
            <a:ext cx="17430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/>
              <a:t>Useful Energy</a:t>
            </a:r>
          </a:p>
        </p:txBody>
      </p:sp>
      <p:sp>
        <p:nvSpPr>
          <p:cNvPr id="26643" name="TextBox 19">
            <a:extLst>
              <a:ext uri="{FF2B5EF4-FFF2-40B4-BE49-F238E27FC236}">
                <a16:creationId xmlns:a16="http://schemas.microsoft.com/office/drawing/2014/main" id="{35E097ED-F57D-D360-A59C-00D26A834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4963" y="4783138"/>
            <a:ext cx="60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Heat</a:t>
            </a:r>
          </a:p>
        </p:txBody>
      </p:sp>
      <p:sp>
        <p:nvSpPr>
          <p:cNvPr id="26644" name="Slide Number Placeholder 1">
            <a:extLst>
              <a:ext uri="{FF2B5EF4-FFF2-40B4-BE49-F238E27FC236}">
                <a16:creationId xmlns:a16="http://schemas.microsoft.com/office/drawing/2014/main" id="{9B584FEE-D5AE-E8CF-45A9-336571FAC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6780642-7E0F-46A7-ADA3-9668D9DA390A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3F48B9F-6138-5AFA-004F-EA33F9E9DD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COURSE OBJECTIVE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0EFCA1C-4BFD-3200-73F7-610837E433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/>
              <a:t>To provide a thorough and well substantiated understanding of the nature, sources, technology, distribution and economics of energy. </a:t>
            </a:r>
          </a:p>
        </p:txBody>
      </p:sp>
      <p:sp>
        <p:nvSpPr>
          <p:cNvPr id="6148" name="Footer Placeholder 5">
            <a:extLst>
              <a:ext uri="{FF2B5EF4-FFF2-40B4-BE49-F238E27FC236}">
                <a16:creationId xmlns:a16="http://schemas.microsoft.com/office/drawing/2014/main" id="{1824805A-160C-0A83-DFB1-997197EA4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4000" y="6245225"/>
            <a:ext cx="62484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6149" name="Slide Number Placeholder 1">
            <a:extLst>
              <a:ext uri="{FF2B5EF4-FFF2-40B4-BE49-F238E27FC236}">
                <a16:creationId xmlns:a16="http://schemas.microsoft.com/office/drawing/2014/main" id="{55884597-1083-7AF5-6ADB-DF4D435F9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A0E9BF3-435D-4AEC-A609-DFC38A13572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6B0003D7-70D2-CE8F-240C-5596738B004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/>
              <a:t>LET’S GET TECHNICAL</a:t>
            </a:r>
          </a:p>
        </p:txBody>
      </p:sp>
      <p:sp>
        <p:nvSpPr>
          <p:cNvPr id="27651" name="Footer Placeholder 5">
            <a:extLst>
              <a:ext uri="{FF2B5EF4-FFF2-40B4-BE49-F238E27FC236}">
                <a16:creationId xmlns:a16="http://schemas.microsoft.com/office/drawing/2014/main" id="{95EC800A-14AD-F447-BEEB-8550EBE53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47800" y="6381750"/>
            <a:ext cx="5867400" cy="323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27652" name="Slide Number Placeholder 1">
            <a:extLst>
              <a:ext uri="{FF2B5EF4-FFF2-40B4-BE49-F238E27FC236}">
                <a16:creationId xmlns:a16="http://schemas.microsoft.com/office/drawing/2014/main" id="{AEA31CF4-2CB2-A2C6-271E-2A245C3D2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669C05-E76A-44D1-AEDB-037A4EF24997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CCC20C6F-9D02-C87A-301D-00AFAD920C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868363"/>
          </a:xfrm>
        </p:spPr>
        <p:txBody>
          <a:bodyPr/>
          <a:lstStyle/>
          <a:p>
            <a:pPr eaLnBrk="1" hangingPunct="1"/>
            <a:r>
              <a:rPr lang="en-US" altLang="en-US"/>
              <a:t>Decimal Prefixes</a:t>
            </a:r>
          </a:p>
        </p:txBody>
      </p:sp>
      <p:graphicFrame>
        <p:nvGraphicFramePr>
          <p:cNvPr id="80899" name="Group 3">
            <a:extLst>
              <a:ext uri="{FF2B5EF4-FFF2-40B4-BE49-F238E27FC236}">
                <a16:creationId xmlns:a16="http://schemas.microsoft.com/office/drawing/2014/main" id="{77409A67-905D-5730-3518-F374DFC7E45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219200" y="1066800"/>
          <a:ext cx="6400800" cy="5105400"/>
        </p:xfrm>
        <a:graphic>
          <a:graphicData uri="http://schemas.openxmlformats.org/drawingml/2006/table">
            <a:tbl>
              <a:tblPr/>
              <a:tblGrid>
                <a:gridCol w="1970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7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640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Nano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billionth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E-9, E-09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40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Micro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millionth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E-6, E-06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40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Milli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thousandth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E-3, E-03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40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Centi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hundredth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E-2, E-02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40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Deci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 tenth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E-1, E-01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72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Deca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ten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E1,  E01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40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Hecta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hundred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E2,  E02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640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Kilo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thousand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E3,  E03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40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Mega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million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E6,  E06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640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Giga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billion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E9,  E09</a:t>
                      </a: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640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Tera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trillion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E12</a:t>
                      </a: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818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Peta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quadrillion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E15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818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Exa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pentillion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E18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9757" name="Footer Placeholder 54">
            <a:extLst>
              <a:ext uri="{FF2B5EF4-FFF2-40B4-BE49-F238E27FC236}">
                <a16:creationId xmlns:a16="http://schemas.microsoft.com/office/drawing/2014/main" id="{85D263A1-C248-FE82-F1B2-63999CEBE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76400" y="6245225"/>
            <a:ext cx="5562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29758" name="Slide Number Placeholder 1">
            <a:extLst>
              <a:ext uri="{FF2B5EF4-FFF2-40B4-BE49-F238E27FC236}">
                <a16:creationId xmlns:a16="http://schemas.microsoft.com/office/drawing/2014/main" id="{B5DEAABB-AD49-44B1-F095-C0280FA43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909525D-C401-48F5-AABD-5DE8B66D87A1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E401F20F-35E1-6328-19F1-13577F837C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Mathematical Notation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778D201E-14D2-1E11-1BC5-E88778F6BE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5344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/>
              <a:t>Unit^n = Unit</a:t>
            </a:r>
            <a:r>
              <a:rPr lang="en-US" altLang="en-US" sz="2000" baseline="30000"/>
              <a:t>n</a:t>
            </a:r>
            <a:r>
              <a:rPr lang="en-US" altLang="en-US" sz="2000"/>
              <a:t>, example cm^3 = cm</a:t>
            </a:r>
            <a:r>
              <a:rPr lang="en-US" altLang="en-US" sz="2000" baseline="30000"/>
              <a:t>3</a:t>
            </a:r>
            <a:r>
              <a:rPr lang="en-US" altLang="en-US" sz="2000"/>
              <a:t> = cubic centimeter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En = 10</a:t>
            </a:r>
            <a:r>
              <a:rPr lang="en-US" altLang="en-US" sz="2000" baseline="30000"/>
              <a:t>n</a:t>
            </a:r>
            <a:r>
              <a:rPr lang="en-US" altLang="en-US" sz="2000"/>
              <a:t>; examples for n-2: 4.5E-2 = 4.5 x 10</a:t>
            </a:r>
            <a:r>
              <a:rPr lang="en-US" altLang="en-US" sz="2000" baseline="30000"/>
              <a:t>-2</a:t>
            </a:r>
            <a:r>
              <a:rPr lang="en-US" altLang="en-US" sz="2000"/>
              <a:t> = 0.045  			E9 = E09 = 1E9 = 1 billion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Dot over a variable = time rate of change of the variable, example: the time rate of change of velocity is acceleration v = a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Differentials (difference between two values):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/>
              <a:t>		Xa – Xb = ΔX for finite differentials = </a:t>
            </a:r>
            <a:r>
              <a:rPr lang="el-GR" altLang="en-US" sz="2000"/>
              <a:t>δ</a:t>
            </a:r>
            <a:r>
              <a:rPr lang="en-US" altLang="en-US" sz="2000"/>
              <a:t>x for small finite differentials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/>
              <a:t>			= dX for infinitesimally small differentials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Angles are symbolized by </a:t>
            </a:r>
            <a:r>
              <a:rPr lang="en-US" altLang="zh-CN" sz="2000">
                <a:ea typeface="宋体" panose="02010600030101010101" pitchFamily="2" charset="-122"/>
              </a:rPr>
              <a:t>θ and φ , and are generated according to right-hand-rule; i.e., x to y, y to z, and z to x.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The sum of finite differentials (ΔX) is signified by Σ ΔX</a:t>
            </a:r>
          </a:p>
          <a:p>
            <a:pPr eaLnBrk="1" hangingPunct="1"/>
            <a:r>
              <a:rPr lang="en-US" altLang="en-US" sz="2000"/>
              <a:t>The sum of infinitesimally small differentials (dx) is signified by  the integral ∫ dx</a:t>
            </a:r>
          </a:p>
          <a:p>
            <a:pPr eaLnBrk="1" hangingPunct="1"/>
            <a:r>
              <a:rPr lang="en-US" altLang="en-US" sz="2000"/>
              <a:t>Ordinary multiplication operator is “ * ” ; as 2 * 2 = 4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/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1654A61F-2370-83C5-F908-574671D1B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571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sz="1000" b="0"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en-US" sz="1800" b="0"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id="{52D12AF2-2188-E7F2-4168-E10C92203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571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sz="1000" b="0"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en-US" sz="1800" b="0"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1750" name="Rectangle 6">
            <a:extLst>
              <a:ext uri="{FF2B5EF4-FFF2-40B4-BE49-F238E27FC236}">
                <a16:creationId xmlns:a16="http://schemas.microsoft.com/office/drawing/2014/main" id="{2EDFD964-F51C-F2C8-7DA9-A91BBA8D6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571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sz="1000" b="0"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en-US" sz="1800" b="0"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1751" name="Rectangle 7">
            <a:extLst>
              <a:ext uri="{FF2B5EF4-FFF2-40B4-BE49-F238E27FC236}">
                <a16:creationId xmlns:a16="http://schemas.microsoft.com/office/drawing/2014/main" id="{4F1E86BB-E427-D421-4F1A-BE7419BCA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571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en-US" sz="1000" b="0"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en-US" sz="1800" b="0"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1752" name="Footer Placeholder 9">
            <a:extLst>
              <a:ext uri="{FF2B5EF4-FFF2-40B4-BE49-F238E27FC236}">
                <a16:creationId xmlns:a16="http://schemas.microsoft.com/office/drawing/2014/main" id="{414CF714-082A-DFAB-FE1A-D41A108EB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200" y="6381750"/>
            <a:ext cx="5715000" cy="323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31753" name="Slide Number Placeholder 1">
            <a:extLst>
              <a:ext uri="{FF2B5EF4-FFF2-40B4-BE49-F238E27FC236}">
                <a16:creationId xmlns:a16="http://schemas.microsoft.com/office/drawing/2014/main" id="{76D9A9BA-C434-3CF7-2D45-CE76D5842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C4DEF26-E0DD-4D0D-A2DD-34862E447D7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ACFFD5C7-36A3-CF16-AC9A-BD3D6A6329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98438"/>
            <a:ext cx="8229600" cy="792162"/>
          </a:xfrm>
        </p:spPr>
        <p:txBody>
          <a:bodyPr/>
          <a:lstStyle/>
          <a:p>
            <a:pPr eaLnBrk="1" hangingPunct="1"/>
            <a:r>
              <a:rPr lang="en-US" altLang="en-US"/>
              <a:t>DEFINITIONS - 1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D4C8C85A-7315-A835-4CCE-7D030256F4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/>
              <a:t>Matter – anything that occupies space and has mass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/>
              <a:t>Mass – how much matter there is in an object, resists acceleration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/>
              <a:t>Scalar - a mathematical entity representing quantity only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/>
              <a:t>Vector – a mathematical entity that has scalar value and direction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/>
              <a:t>Speed – scalar time rate of motion, units of length per unit time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/>
              <a:t>Velocity – a vector: speed and direction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/>
              <a:t>Acceleration – a vector whose scalar value is the rate of change of speed, 		units of length/(time) </a:t>
            </a:r>
            <a:r>
              <a:rPr lang="en-US" altLang="en-US" sz="1800" baseline="30000"/>
              <a:t>2</a:t>
            </a:r>
            <a:r>
              <a:rPr lang="en-US" altLang="en-US" sz="1800"/>
              <a:t>  or </a:t>
            </a:r>
            <a:r>
              <a:rPr lang="en-US" altLang="en-US" sz="1800">
                <a:latin typeface="Brush Script MT" panose="03060802040406070304" pitchFamily="66" charset="0"/>
              </a:rPr>
              <a:t>l / t</a:t>
            </a:r>
            <a:r>
              <a:rPr lang="en-US" altLang="en-US" sz="1800" baseline="30000">
                <a:latin typeface="Brush Script MT" panose="03060802040406070304" pitchFamily="66" charset="0"/>
              </a:rPr>
              <a:t>2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/>
              <a:t>Force – a vector causing or resisting acceleration of a body with mass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/>
              <a:t>Gravity – acceleration caused by mass, </a:t>
            </a:r>
            <a:r>
              <a:rPr lang="en-US" altLang="en-US" sz="1800">
                <a:latin typeface="Brush Script MT" panose="03060802040406070304" pitchFamily="66" charset="0"/>
              </a:rPr>
              <a:t>l / t</a:t>
            </a:r>
            <a:r>
              <a:rPr lang="en-US" altLang="en-US" sz="1800" baseline="30000">
                <a:latin typeface="Brush Script MT" panose="03060802040406070304" pitchFamily="66" charset="0"/>
              </a:rPr>
              <a:t>2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/>
          </a:p>
          <a:p>
            <a:pPr eaLnBrk="1" hangingPunct="1">
              <a:lnSpc>
                <a:spcPct val="80000"/>
              </a:lnSpc>
            </a:pPr>
            <a:r>
              <a:rPr lang="en-US" altLang="en-US" sz="1800"/>
              <a:t>Weight – force of gravity on mass </a:t>
            </a:r>
            <a:r>
              <a:rPr lang="en-US" altLang="en-US" sz="1800">
                <a:latin typeface="Brush Script MT" panose="03060802040406070304" pitchFamily="66" charset="0"/>
              </a:rPr>
              <a:t>ml / t</a:t>
            </a:r>
            <a:r>
              <a:rPr lang="en-US" altLang="en-US" sz="1800" baseline="30000">
                <a:latin typeface="Brush Script MT" panose="03060802040406070304" pitchFamily="66" charset="0"/>
              </a:rPr>
              <a:t>2</a:t>
            </a:r>
            <a:endParaRPr lang="en-US" altLang="en-US" sz="1800"/>
          </a:p>
          <a:p>
            <a:pPr eaLnBrk="1" hangingPunct="1">
              <a:lnSpc>
                <a:spcPct val="60000"/>
              </a:lnSpc>
            </a:pPr>
            <a:r>
              <a:rPr lang="en-US" altLang="en-US" sz="1800"/>
              <a:t>Torque – a vector representing the tendency of a force to rotate an object 		about some axis</a:t>
            </a:r>
            <a:r>
              <a:rPr lang="en-US" altLang="en-US" sz="2800"/>
              <a:t> </a:t>
            </a:r>
            <a:r>
              <a:rPr lang="en-US" altLang="en-US" sz="2000">
                <a:latin typeface="Brush Script MT" panose="03060802040406070304" pitchFamily="66" charset="0"/>
              </a:rPr>
              <a:t>m l</a:t>
            </a:r>
            <a:r>
              <a:rPr lang="en-US" altLang="en-US" sz="2000" baseline="30000">
                <a:latin typeface="Brush Script MT" panose="03060802040406070304" pitchFamily="66" charset="0"/>
              </a:rPr>
              <a:t>2</a:t>
            </a:r>
            <a:r>
              <a:rPr lang="en-US" altLang="en-US" sz="2000">
                <a:latin typeface="Brush Script MT" panose="03060802040406070304" pitchFamily="66" charset="0"/>
              </a:rPr>
              <a:t> / t</a:t>
            </a:r>
            <a:r>
              <a:rPr lang="en-US" altLang="en-US" sz="2000" baseline="30000">
                <a:latin typeface="Brush Script MT" panose="03060802040406070304" pitchFamily="66" charset="0"/>
              </a:rPr>
              <a:t>2 </a:t>
            </a:r>
            <a:endParaRPr lang="en-US" altLang="en-US" sz="2800"/>
          </a:p>
          <a:p>
            <a:pPr eaLnBrk="1" hangingPunct="1">
              <a:lnSpc>
                <a:spcPct val="80000"/>
              </a:lnSpc>
            </a:pPr>
            <a:r>
              <a:rPr lang="en-US" altLang="en-US" sz="1800"/>
              <a:t>Pressure – a scalar, the force per unit area applied to an object in a 			direction perpendicular to the surface</a:t>
            </a:r>
            <a:r>
              <a:rPr lang="en-US" altLang="en-US" sz="1600"/>
              <a:t>. (pressure within a closed 		volume is the same in all directions) </a:t>
            </a:r>
            <a:r>
              <a:rPr lang="en-US" altLang="en-US" sz="1800">
                <a:latin typeface="Brush Script MT" panose="03060802040406070304" pitchFamily="66" charset="0"/>
              </a:rPr>
              <a:t>m / l t</a:t>
            </a:r>
            <a:r>
              <a:rPr lang="en-US" altLang="en-US" sz="1800" baseline="30000">
                <a:latin typeface="Brush Script MT" panose="03060802040406070304" pitchFamily="66" charset="0"/>
              </a:rPr>
              <a:t>2 or</a:t>
            </a:r>
            <a:r>
              <a:rPr lang="en-US" altLang="en-US" sz="1800">
                <a:latin typeface="Brush Script MT" panose="03060802040406070304" pitchFamily="66" charset="0"/>
              </a:rPr>
              <a:t>  or  m l</a:t>
            </a:r>
            <a:r>
              <a:rPr lang="en-US" altLang="en-US" sz="1800" baseline="30000">
                <a:latin typeface="Brush Script MT" panose="03060802040406070304" pitchFamily="66" charset="0"/>
              </a:rPr>
              <a:t>-1</a:t>
            </a:r>
            <a:r>
              <a:rPr lang="en-US" altLang="en-US" sz="1800">
                <a:latin typeface="Brush Script MT" panose="03060802040406070304" pitchFamily="66" charset="0"/>
              </a:rPr>
              <a:t>t</a:t>
            </a:r>
            <a:r>
              <a:rPr lang="en-US" altLang="en-US" sz="1800" baseline="30000">
                <a:latin typeface="Brush Script MT" panose="03060802040406070304" pitchFamily="66" charset="0"/>
              </a:rPr>
              <a:t>-2</a:t>
            </a:r>
            <a:endParaRPr lang="en-US" altLang="en-US" sz="1800" baseline="30000"/>
          </a:p>
          <a:p>
            <a:pPr eaLnBrk="1" hangingPunct="1">
              <a:lnSpc>
                <a:spcPct val="80000"/>
              </a:lnSpc>
            </a:pPr>
            <a:r>
              <a:rPr lang="en-US" altLang="en-US" sz="1800"/>
              <a:t>Work – a scalar physical entity equal to a force moving a mass through a 		distance parallel to the force </a:t>
            </a:r>
            <a:r>
              <a:rPr lang="en-US" altLang="en-US" sz="1800">
                <a:latin typeface="Brush Script MT" panose="03060802040406070304" pitchFamily="66" charset="0"/>
              </a:rPr>
              <a:t>m l</a:t>
            </a:r>
            <a:r>
              <a:rPr lang="en-US" altLang="en-US" sz="1800" baseline="30000">
                <a:latin typeface="Brush Script MT" panose="03060802040406070304" pitchFamily="66" charset="0"/>
              </a:rPr>
              <a:t>2</a:t>
            </a:r>
            <a:r>
              <a:rPr lang="en-US" altLang="en-US" sz="1800">
                <a:latin typeface="Brush Script MT" panose="03060802040406070304" pitchFamily="66" charset="0"/>
              </a:rPr>
              <a:t> / t</a:t>
            </a:r>
            <a:r>
              <a:rPr lang="en-US" altLang="en-US" sz="1800" baseline="30000">
                <a:latin typeface="Brush Script MT" panose="03060802040406070304" pitchFamily="66" charset="0"/>
              </a:rPr>
              <a:t>2  or</a:t>
            </a:r>
            <a:r>
              <a:rPr lang="en-US" altLang="en-US" sz="1800">
                <a:latin typeface="Brush Script MT" panose="03060802040406070304" pitchFamily="66" charset="0"/>
              </a:rPr>
              <a:t> m l</a:t>
            </a:r>
            <a:r>
              <a:rPr lang="en-US" altLang="en-US" sz="1800" baseline="30000">
                <a:latin typeface="Brush Script MT" panose="03060802040406070304" pitchFamily="66" charset="0"/>
              </a:rPr>
              <a:t>2</a:t>
            </a:r>
            <a:r>
              <a:rPr lang="en-US" altLang="en-US" sz="1800">
                <a:latin typeface="Brush Script MT" panose="03060802040406070304" pitchFamily="66" charset="0"/>
              </a:rPr>
              <a:t>  t</a:t>
            </a:r>
            <a:r>
              <a:rPr lang="en-US" altLang="en-US" sz="1800" baseline="30000">
                <a:latin typeface="Brush Script MT" panose="03060802040406070304" pitchFamily="66" charset="0"/>
              </a:rPr>
              <a:t>-2</a:t>
            </a:r>
            <a:endParaRPr lang="en-US" altLang="en-US" sz="1800" baseline="30000"/>
          </a:p>
        </p:txBody>
      </p:sp>
      <p:sp>
        <p:nvSpPr>
          <p:cNvPr id="33796" name="Footer Placeholder 5">
            <a:extLst>
              <a:ext uri="{FF2B5EF4-FFF2-40B4-BE49-F238E27FC236}">
                <a16:creationId xmlns:a16="http://schemas.microsoft.com/office/drawing/2014/main" id="{01DBE23C-21BC-5B52-47C1-8A9C6F2FC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71600" y="6245225"/>
            <a:ext cx="57912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33797" name="Slide Number Placeholder 1">
            <a:extLst>
              <a:ext uri="{FF2B5EF4-FFF2-40B4-BE49-F238E27FC236}">
                <a16:creationId xmlns:a16="http://schemas.microsoft.com/office/drawing/2014/main" id="{C0862D25-B53B-66CA-5400-C2E9AD983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3D75DF8-34EF-4782-8EF8-866892D4388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E56D775C-7FB7-FE8C-634A-F9D4024B4E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DEFINITIONS - 2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9037F062-E459-8EC5-EB64-399D5D856D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Energy - a property of objects which can be transferred to other objects or converted into different forms, but cannot be created or destroyed.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/>
              <a:t>Energy – also defined as a scalar physical entity representing the ability to do work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/>
              <a:t>Power – amount of energy transferred or work done per unit of time.</a:t>
            </a:r>
          </a:p>
          <a:p>
            <a:pPr eaLnBrk="1" hangingPunct="1">
              <a:lnSpc>
                <a:spcPct val="80000"/>
              </a:lnSpc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  </a:t>
            </a:r>
          </a:p>
        </p:txBody>
      </p:sp>
      <p:sp>
        <p:nvSpPr>
          <p:cNvPr id="35844" name="Footer Placeholder 3">
            <a:extLst>
              <a:ext uri="{FF2B5EF4-FFF2-40B4-BE49-F238E27FC236}">
                <a16:creationId xmlns:a16="http://schemas.microsoft.com/office/drawing/2014/main" id="{C649494E-5245-A675-614A-CEE5C9102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62484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35845" name="Slide Number Placeholder 1">
            <a:extLst>
              <a:ext uri="{FF2B5EF4-FFF2-40B4-BE49-F238E27FC236}">
                <a16:creationId xmlns:a16="http://schemas.microsoft.com/office/drawing/2014/main" id="{C330ED73-EE75-1DA6-A6A2-01DB2223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725F216-05FE-48B4-BE00-B46FF3C9754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DE4E86B8-D3E9-0B8B-C3CA-D659572259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Dimensional Analysis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3AB14373-5528-F8FF-0E53-82654F5387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229600" cy="4906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600" b="1"/>
              <a:t>Every physical entity (mass, velocity, energy, etc.) has specific dimensions</a:t>
            </a:r>
          </a:p>
          <a:p>
            <a:pPr eaLnBrk="1" hangingPunct="1">
              <a:lnSpc>
                <a:spcPct val="80000"/>
              </a:lnSpc>
            </a:pPr>
            <a:endParaRPr lang="en-US" altLang="en-US" sz="1600" b="1"/>
          </a:p>
          <a:p>
            <a:pPr eaLnBrk="1" hangingPunct="1">
              <a:lnSpc>
                <a:spcPct val="80000"/>
              </a:lnSpc>
            </a:pPr>
            <a:r>
              <a:rPr lang="en-US" altLang="en-US" sz="1600" b="1"/>
              <a:t> “m” for mass, “</a:t>
            </a:r>
            <a:r>
              <a:rPr lang="en-US" altLang="en-US" sz="1600" b="1">
                <a:latin typeface="Brush Script MT" panose="03060802040406070304" pitchFamily="66" charset="0"/>
              </a:rPr>
              <a:t>l</a:t>
            </a:r>
            <a:r>
              <a:rPr lang="en-US" altLang="en-US" sz="1600" b="1"/>
              <a:t>” for length or distance, “t” for time, “T” for temperature, “q” for electric charge, “$” for cost or value.</a:t>
            </a:r>
          </a:p>
          <a:p>
            <a:pPr eaLnBrk="1" hangingPunct="1">
              <a:lnSpc>
                <a:spcPct val="80000"/>
              </a:lnSpc>
            </a:pPr>
            <a:endParaRPr lang="en-US" altLang="en-US" sz="1600" b="1"/>
          </a:p>
          <a:p>
            <a:pPr eaLnBrk="1" hangingPunct="1">
              <a:lnSpc>
                <a:spcPct val="80000"/>
              </a:lnSpc>
            </a:pPr>
            <a:r>
              <a:rPr lang="en-US" altLang="en-US" sz="1600" b="1"/>
              <a:t>Area			</a:t>
            </a:r>
            <a:r>
              <a:rPr lang="en-US" altLang="en-US" sz="1600" b="1">
                <a:latin typeface="Brush Script MT" panose="03060802040406070304" pitchFamily="66" charset="0"/>
              </a:rPr>
              <a:t> l </a:t>
            </a:r>
            <a:r>
              <a:rPr lang="en-US" altLang="en-US" sz="1600" b="1" baseline="30000"/>
              <a:t>2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b="1"/>
              <a:t>Volume		</a:t>
            </a:r>
            <a:r>
              <a:rPr lang="en-US" altLang="en-US" sz="1600" b="1">
                <a:latin typeface="Brush Script MT" panose="03060802040406070304" pitchFamily="66" charset="0"/>
              </a:rPr>
              <a:t> l </a:t>
            </a:r>
            <a:r>
              <a:rPr lang="en-US" altLang="en-US" sz="1600" b="1" baseline="30000"/>
              <a:t>3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b="1"/>
              <a:t>Velocity:  		</a:t>
            </a:r>
            <a:r>
              <a:rPr lang="en-US" altLang="en-US" sz="1600" b="1">
                <a:latin typeface="Brush Script MT" panose="03060802040406070304" pitchFamily="66" charset="0"/>
              </a:rPr>
              <a:t> l </a:t>
            </a:r>
            <a:r>
              <a:rPr lang="en-US" altLang="en-US" sz="1600" b="1"/>
              <a:t>/t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b="1"/>
              <a:t>Acceleration 		</a:t>
            </a:r>
            <a:r>
              <a:rPr lang="en-US" altLang="en-US" sz="1600" b="1">
                <a:latin typeface="Brush Script MT" panose="03060802040406070304" pitchFamily="66" charset="0"/>
              </a:rPr>
              <a:t> l </a:t>
            </a:r>
            <a:r>
              <a:rPr lang="en-US" altLang="en-US" sz="1600" b="1"/>
              <a:t>/t</a:t>
            </a:r>
            <a:r>
              <a:rPr lang="en-US" altLang="en-US" sz="1600" b="1" baseline="30000"/>
              <a:t>2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b="1"/>
              <a:t>Momentum		m</a:t>
            </a:r>
            <a:r>
              <a:rPr lang="en-US" altLang="en-US" sz="1600" b="1">
                <a:latin typeface="Brush Script MT" panose="03060802040406070304" pitchFamily="66" charset="0"/>
              </a:rPr>
              <a:t> l </a:t>
            </a:r>
            <a:r>
              <a:rPr lang="en-US" altLang="en-US" sz="1600" b="1"/>
              <a:t>/t 	mass x velocity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b="1"/>
              <a:t>Force			m</a:t>
            </a:r>
            <a:r>
              <a:rPr lang="en-US" altLang="en-US" sz="1600" b="1">
                <a:latin typeface="Brush Script MT" panose="03060802040406070304" pitchFamily="66" charset="0"/>
              </a:rPr>
              <a:t> l </a:t>
            </a:r>
            <a:r>
              <a:rPr lang="en-US" altLang="en-US" sz="1600" b="1"/>
              <a:t>/t</a:t>
            </a:r>
            <a:r>
              <a:rPr lang="en-US" altLang="en-US" sz="1600" b="1" baseline="30000"/>
              <a:t>2	</a:t>
            </a:r>
            <a:r>
              <a:rPr lang="en-US" altLang="en-US" sz="1600" b="1"/>
              <a:t>mass x acceleration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b="1"/>
              <a:t>Pressure		m/</a:t>
            </a:r>
            <a:r>
              <a:rPr lang="en-US" altLang="en-US" sz="1600" b="1">
                <a:latin typeface="Brush Script MT" panose="03060802040406070304" pitchFamily="66" charset="0"/>
              </a:rPr>
              <a:t> l </a:t>
            </a:r>
            <a:r>
              <a:rPr lang="en-US" altLang="en-US" sz="1600" b="1"/>
              <a:t>t</a:t>
            </a:r>
            <a:r>
              <a:rPr lang="en-US" altLang="en-US" sz="1600" b="1" baseline="30000"/>
              <a:t>2	</a:t>
            </a:r>
            <a:r>
              <a:rPr lang="en-US" altLang="en-US" sz="1600" b="1"/>
              <a:t>force / area or force per unit area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b="1"/>
              <a:t>Energy, work, torque	m</a:t>
            </a:r>
            <a:r>
              <a:rPr lang="en-US" altLang="en-US" sz="1600" b="1">
                <a:latin typeface="Brush Script MT" panose="03060802040406070304" pitchFamily="66" charset="0"/>
              </a:rPr>
              <a:t> l </a:t>
            </a:r>
            <a:r>
              <a:rPr lang="en-US" altLang="en-US" sz="1600" b="1" baseline="30000"/>
              <a:t>2</a:t>
            </a:r>
            <a:r>
              <a:rPr lang="en-US" altLang="en-US" sz="1600" b="1"/>
              <a:t>/t</a:t>
            </a:r>
            <a:r>
              <a:rPr lang="en-US" altLang="en-US" sz="1600" b="1" baseline="30000"/>
              <a:t>2 	</a:t>
            </a:r>
            <a:r>
              <a:rPr lang="en-US" altLang="en-US" sz="1600" b="1"/>
              <a:t>as work, force x distance traversed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b="1"/>
              <a:t>Density		m/</a:t>
            </a:r>
            <a:r>
              <a:rPr lang="en-US" altLang="en-US" sz="1600" b="1">
                <a:latin typeface="Brush Script MT" panose="03060802040406070304" pitchFamily="66" charset="0"/>
              </a:rPr>
              <a:t> l </a:t>
            </a:r>
            <a:r>
              <a:rPr lang="en-US" altLang="en-US" sz="1600" b="1" baseline="30000"/>
              <a:t>3	</a:t>
            </a:r>
            <a:r>
              <a:rPr lang="en-US" altLang="en-US" sz="1600" b="1"/>
              <a:t>mass per unit volume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b="1"/>
              <a:t>Heat Capacity		</a:t>
            </a:r>
            <a:r>
              <a:rPr lang="en-US" altLang="en-US" sz="1600" b="1">
                <a:latin typeface="Brush Script MT" panose="03060802040406070304" pitchFamily="66" charset="0"/>
              </a:rPr>
              <a:t> l </a:t>
            </a:r>
            <a:r>
              <a:rPr lang="en-US" altLang="en-US" sz="1600" b="1" baseline="30000"/>
              <a:t>2</a:t>
            </a:r>
            <a:r>
              <a:rPr lang="en-US" altLang="en-US" sz="1600" b="1"/>
              <a:t>/t</a:t>
            </a:r>
            <a:r>
              <a:rPr lang="en-US" altLang="en-US" sz="1600" b="1" baseline="30000"/>
              <a:t>2</a:t>
            </a:r>
            <a:r>
              <a:rPr lang="en-US" altLang="en-US" sz="1600" b="1"/>
              <a:t>T	change in heat energy per change in unit temperature per unit 		mass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b="1"/>
              <a:t>Power		m</a:t>
            </a:r>
            <a:r>
              <a:rPr lang="en-US" altLang="en-US" sz="1600" b="1">
                <a:latin typeface="Brush Script MT" panose="03060802040406070304" pitchFamily="66" charset="0"/>
              </a:rPr>
              <a:t> l </a:t>
            </a:r>
            <a:r>
              <a:rPr lang="en-US" altLang="en-US" sz="1600" b="1" baseline="30000"/>
              <a:t>2</a:t>
            </a:r>
            <a:r>
              <a:rPr lang="en-US" altLang="en-US" sz="1600" b="1"/>
              <a:t>/t</a:t>
            </a:r>
            <a:r>
              <a:rPr lang="en-US" altLang="en-US" sz="1600" b="1" baseline="30000"/>
              <a:t>3	</a:t>
            </a:r>
            <a:r>
              <a:rPr lang="en-US" altLang="en-US" sz="1600" b="1"/>
              <a:t>energy per unit of time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b="1"/>
              <a:t>Current		q/t	charge per unit of time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b="1"/>
              <a:t>Voltage		m</a:t>
            </a:r>
            <a:r>
              <a:rPr lang="en-US" altLang="en-US" sz="1600" b="1">
                <a:latin typeface="Brush Script MT" panose="03060802040406070304" pitchFamily="66" charset="0"/>
              </a:rPr>
              <a:t> l </a:t>
            </a:r>
            <a:r>
              <a:rPr lang="en-US" altLang="en-US" sz="1600" b="1"/>
              <a:t>/t</a:t>
            </a:r>
            <a:r>
              <a:rPr lang="en-US" altLang="en-US" sz="1600" b="1" baseline="30000"/>
              <a:t>2</a:t>
            </a:r>
            <a:r>
              <a:rPr lang="en-US" altLang="en-US" sz="1600" b="1"/>
              <a:t>q	energy per unit charge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b="1"/>
              <a:t>Electric rate		$t</a:t>
            </a:r>
            <a:r>
              <a:rPr lang="en-US" altLang="en-US" sz="1600" b="1" baseline="30000"/>
              <a:t>2 </a:t>
            </a:r>
            <a:r>
              <a:rPr lang="en-US" altLang="en-US" sz="1600" b="1"/>
              <a:t>/ m </a:t>
            </a:r>
            <a:r>
              <a:rPr lang="en-US" altLang="en-US" sz="1600" b="1">
                <a:latin typeface="Brush Script MT" panose="03060802040406070304" pitchFamily="66" charset="0"/>
              </a:rPr>
              <a:t>l </a:t>
            </a:r>
            <a:r>
              <a:rPr lang="en-US" altLang="en-US" sz="1600" b="1" baseline="30000"/>
              <a:t>2	</a:t>
            </a:r>
            <a:r>
              <a:rPr lang="en-US" altLang="en-US" sz="1600" b="1"/>
              <a:t>cost per unit of electrical energy (KWh)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/>
              <a:t> </a:t>
            </a:r>
          </a:p>
          <a:p>
            <a:pPr eaLnBrk="1" hangingPunct="1">
              <a:lnSpc>
                <a:spcPct val="80000"/>
              </a:lnSpc>
            </a:pPr>
            <a:endParaRPr lang="en-US" altLang="en-US" sz="1600"/>
          </a:p>
          <a:p>
            <a:pPr eaLnBrk="1" hangingPunct="1">
              <a:lnSpc>
                <a:spcPct val="80000"/>
              </a:lnSpc>
            </a:pPr>
            <a:endParaRPr lang="en-US" altLang="en-US" sz="1600"/>
          </a:p>
        </p:txBody>
      </p:sp>
      <p:sp>
        <p:nvSpPr>
          <p:cNvPr id="36868" name="Footer Placeholder 5">
            <a:extLst>
              <a:ext uri="{FF2B5EF4-FFF2-40B4-BE49-F238E27FC236}">
                <a16:creationId xmlns:a16="http://schemas.microsoft.com/office/drawing/2014/main" id="{514A9274-6518-4009-D7D3-276766808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95400" y="6245225"/>
            <a:ext cx="62484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36869" name="Slide Number Placeholder 1">
            <a:extLst>
              <a:ext uri="{FF2B5EF4-FFF2-40B4-BE49-F238E27FC236}">
                <a16:creationId xmlns:a16="http://schemas.microsoft.com/office/drawing/2014/main" id="{013CF1EA-6398-E7E9-9C36-6E009C72E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CB18F2F-A0B3-4E8E-92F9-BE7BBCF30D8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CE743991-A465-4B21-E85B-DBCDE40072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	TYPICAL UNITS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50BB0177-7A76-0044-D5B5-DA9ECBF6FE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 eaLnBrk="1" hangingPunct="1"/>
            <a:r>
              <a:rPr lang="en-US" altLang="en-US"/>
              <a:t>Mass:  grams, Kg, lb, oz, mg</a:t>
            </a:r>
          </a:p>
          <a:p>
            <a:pPr eaLnBrk="1" hangingPunct="1"/>
            <a:r>
              <a:rPr lang="en-US" altLang="en-US"/>
              <a:t>Length: meters, cm, mm, inch, foot, yard</a:t>
            </a:r>
          </a:p>
          <a:p>
            <a:pPr eaLnBrk="1" hangingPunct="1"/>
            <a:r>
              <a:rPr lang="en-US" altLang="en-US"/>
              <a:t>Time:  seconds, minutes, hours</a:t>
            </a:r>
          </a:p>
          <a:p>
            <a:pPr eaLnBrk="1" hangingPunct="1"/>
            <a:r>
              <a:rPr lang="en-US" altLang="en-US"/>
              <a:t>Temperature: deg F, deg C, deg K, deg R</a:t>
            </a:r>
          </a:p>
          <a:p>
            <a:pPr eaLnBrk="1" hangingPunct="1"/>
            <a:r>
              <a:rPr lang="en-US" altLang="en-US"/>
              <a:t>Electric Charge: coulomb</a:t>
            </a:r>
          </a:p>
          <a:p>
            <a:pPr eaLnBrk="1" hangingPunct="1"/>
            <a:r>
              <a:rPr lang="en-US" altLang="en-US"/>
              <a:t>Value:  dollar</a:t>
            </a:r>
          </a:p>
          <a:p>
            <a:pPr eaLnBrk="1" hangingPunct="1"/>
            <a:endParaRPr lang="en-US" altLang="en-US"/>
          </a:p>
        </p:txBody>
      </p:sp>
      <p:sp>
        <p:nvSpPr>
          <p:cNvPr id="38916" name="Footer Placeholder 5">
            <a:extLst>
              <a:ext uri="{FF2B5EF4-FFF2-40B4-BE49-F238E27FC236}">
                <a16:creationId xmlns:a16="http://schemas.microsoft.com/office/drawing/2014/main" id="{3CCA17BB-DACD-6029-B222-27A3468D3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126163"/>
            <a:ext cx="29718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38917" name="Slide Number Placeholder 1">
            <a:extLst>
              <a:ext uri="{FF2B5EF4-FFF2-40B4-BE49-F238E27FC236}">
                <a16:creationId xmlns:a16="http://schemas.microsoft.com/office/drawing/2014/main" id="{3E44A72E-BDD4-9465-BC52-1D629BFEA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640DDCE-634F-4CFF-965A-A0CBC3F6C87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5EF52CC3-CCC4-5E07-72DE-76D79B9361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SYSTEMS OF UNITS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D821E4C0-4A0F-D3A9-E65A-6C64C8D378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cgs = centimeter-gram-second</a:t>
            </a:r>
          </a:p>
          <a:p>
            <a:pPr eaLnBrk="1" hangingPunct="1"/>
            <a:r>
              <a:rPr lang="en-US" altLang="en-US"/>
              <a:t> mks = meter-kilogram-second (SI system)</a:t>
            </a:r>
          </a:p>
          <a:p>
            <a:pPr eaLnBrk="1" hangingPunct="1"/>
            <a:r>
              <a:rPr lang="en-US" altLang="en-US"/>
              <a:t> English = ft, lb</a:t>
            </a:r>
            <a:r>
              <a:rPr lang="en-US" altLang="en-US" sz="2000"/>
              <a:t>m </a:t>
            </a:r>
            <a:r>
              <a:rPr lang="en-US" altLang="en-US" sz="2800"/>
              <a:t>(pound mass)</a:t>
            </a:r>
            <a:r>
              <a:rPr lang="en-US" altLang="en-US" sz="4000"/>
              <a:t>,</a:t>
            </a:r>
            <a:r>
              <a:rPr lang="en-US" altLang="en-US"/>
              <a:t> lb</a:t>
            </a:r>
            <a:r>
              <a:rPr lang="en-US" altLang="en-US" sz="2000"/>
              <a:t>f </a:t>
            </a:r>
            <a:r>
              <a:rPr lang="en-US" altLang="en-US" sz="2800"/>
              <a:t>(pound       			force),</a:t>
            </a:r>
            <a:r>
              <a:rPr lang="en-US" altLang="en-US" sz="2000"/>
              <a:t> </a:t>
            </a:r>
            <a:r>
              <a:rPr lang="en-US" altLang="en-US" sz="2800"/>
              <a:t>BTU</a:t>
            </a:r>
            <a:r>
              <a:rPr lang="en-US" altLang="en-US" sz="2000"/>
              <a:t>, </a:t>
            </a:r>
            <a:r>
              <a:rPr lang="en-US" altLang="en-US"/>
              <a:t>second &amp; hour</a:t>
            </a:r>
          </a:p>
        </p:txBody>
      </p:sp>
      <p:sp>
        <p:nvSpPr>
          <p:cNvPr id="40964" name="Footer Placeholder 5">
            <a:extLst>
              <a:ext uri="{FF2B5EF4-FFF2-40B4-BE49-F238E27FC236}">
                <a16:creationId xmlns:a16="http://schemas.microsoft.com/office/drawing/2014/main" id="{CEC033B6-C429-7E45-F81E-BAA6124F9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9718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40965" name="Slide Number Placeholder 1">
            <a:extLst>
              <a:ext uri="{FF2B5EF4-FFF2-40B4-BE49-F238E27FC236}">
                <a16:creationId xmlns:a16="http://schemas.microsoft.com/office/drawing/2014/main" id="{D5723BDD-AA2C-A954-3015-D492AE37E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6FD3F7-D876-4CFF-B0F8-19525E11494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AA8ABFC2-C394-810D-2157-3C9510F94A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543800" cy="457200"/>
          </a:xfrm>
        </p:spPr>
        <p:txBody>
          <a:bodyPr/>
          <a:lstStyle/>
          <a:p>
            <a:pPr eaLnBrk="1" hangingPunct="1"/>
            <a:r>
              <a:rPr lang="en-US" altLang="en-US" sz="3200"/>
              <a:t>CONVERSION FACTORS – by System</a:t>
            </a:r>
          </a:p>
        </p:txBody>
      </p:sp>
      <p:graphicFrame>
        <p:nvGraphicFramePr>
          <p:cNvPr id="93187" name="Group 3">
            <a:extLst>
              <a:ext uri="{FF2B5EF4-FFF2-40B4-BE49-F238E27FC236}">
                <a16:creationId xmlns:a16="http://schemas.microsoft.com/office/drawing/2014/main" id="{E7F6D700-3718-1449-C433-D926C858949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4800" y="838200"/>
          <a:ext cx="8610600" cy="5426075"/>
        </p:xfrm>
        <a:graphic>
          <a:graphicData uri="http://schemas.openxmlformats.org/drawingml/2006/table">
            <a:tbl>
              <a:tblPr/>
              <a:tblGrid>
                <a:gridCol w="1376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7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82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863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UNIT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MKS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CGS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ENGLISH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8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Length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meter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10^2 cm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3.288 feet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8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Area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sq. meter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10^4 cm2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10.81 ft^2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8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Volume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cubic meter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10^6 cm3 = 1,000,000 ml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35.31 ft^3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48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Mass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kilogram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1000 grams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2.203 lbm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48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Density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Kilogram/meter^3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0.001 g/ml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0.0624 lbm/ft^3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23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Velocity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meters /sec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 cm/sec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3.288 ft/sec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48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Acceleration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meters/sec^2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 cm/sec^2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3.288 ft/sec^2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48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Force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newton, kg-m/sec^2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10^5 dynes (gm-cm/sec^2)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0.225 lbf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323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Pressure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pascal, newton / m^2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 dyne/cm^2 (baryes)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0.000145 psi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021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Energy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joule (newton-meter)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10^7 ergs, (dyne-cm)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0.000957 BTU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348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Energy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Kilojoule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10^10 ergs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0.957 BTU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348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Energy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watt-hour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3.443 BTU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348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Power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watt (joule / sec)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1.34 HP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755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Temperature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degree Celsius or Kelvin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1.8 deg Fahrenheit or Rankine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348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Enthalpy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joule/g = Kjoule/Kg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0.43 BTU/lbm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348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Entropy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joule/Kg-degK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0.239 BTU/lbm-degR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348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Heat Capacity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joule/Kg-degK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0.239 BTU/lbm-degR</a:t>
                      </a: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43108" name="Footer Placeholder 101">
            <a:extLst>
              <a:ext uri="{FF2B5EF4-FFF2-40B4-BE49-F238E27FC236}">
                <a16:creationId xmlns:a16="http://schemas.microsoft.com/office/drawing/2014/main" id="{F498A7F9-D904-BF0B-FC2F-4123538EF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43109" name="Slide Number Placeholder 1">
            <a:extLst>
              <a:ext uri="{FF2B5EF4-FFF2-40B4-BE49-F238E27FC236}">
                <a16:creationId xmlns:a16="http://schemas.microsoft.com/office/drawing/2014/main" id="{6B411FE2-3743-90EC-6093-04C6590D5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5EFB042-1769-4B52-835F-738CA6325AC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D4D34817-2D62-CCE7-6447-E095E1D19A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73100"/>
          </a:xfrm>
        </p:spPr>
        <p:txBody>
          <a:bodyPr/>
          <a:lstStyle/>
          <a:p>
            <a:pPr eaLnBrk="1" hangingPunct="1"/>
            <a:r>
              <a:rPr lang="en-US" altLang="en-US"/>
              <a:t>More Useful Conversion Factors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C3AD0A8C-4BBB-2D95-DEC6-3B14A5E3A9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eaLnBrk="1" hangingPunct="1"/>
            <a:r>
              <a:rPr lang="en-US" altLang="en-US" sz="2400"/>
              <a:t>1 lb</a:t>
            </a:r>
            <a:r>
              <a:rPr lang="en-US" altLang="en-US" sz="2400" baseline="-25000"/>
              <a:t>m</a:t>
            </a:r>
            <a:r>
              <a:rPr lang="en-US" altLang="en-US" sz="2400"/>
              <a:t> = 454 grams = 0.454 Kg</a:t>
            </a:r>
          </a:p>
          <a:p>
            <a:pPr eaLnBrk="1" hangingPunct="1"/>
            <a:r>
              <a:rPr lang="en-US" altLang="en-US" sz="2400"/>
              <a:t>1 liter = 1E-3 cubic meters = 0.264 gallons</a:t>
            </a:r>
          </a:p>
          <a:p>
            <a:pPr eaLnBrk="1" hangingPunct="1"/>
            <a:r>
              <a:rPr lang="en-US" altLang="en-US" sz="2400"/>
              <a:t>1 HP = 0.746 KW = 550 ft-lb</a:t>
            </a:r>
            <a:r>
              <a:rPr lang="en-US" altLang="en-US" sz="2400" baseline="-25000"/>
              <a:t>f</a:t>
            </a:r>
            <a:r>
              <a:rPr lang="en-US" altLang="en-US" sz="2400"/>
              <a:t>/sec = 33,000 ft-lb</a:t>
            </a:r>
            <a:r>
              <a:rPr lang="en-US" altLang="en-US" sz="2400" baseline="-25000"/>
              <a:t>f</a:t>
            </a:r>
            <a:r>
              <a:rPr lang="en-US" altLang="en-US" sz="2400"/>
              <a:t>/sec</a:t>
            </a:r>
          </a:p>
          <a:p>
            <a:pPr eaLnBrk="1" hangingPunct="1"/>
            <a:r>
              <a:rPr lang="en-US" altLang="en-US" sz="2400"/>
              <a:t>1 micron = 1E-6 meter</a:t>
            </a:r>
          </a:p>
          <a:p>
            <a:pPr eaLnBrk="1" hangingPunct="1"/>
            <a:r>
              <a:rPr lang="en-US" altLang="en-US" sz="2400"/>
              <a:t>1 BTU = 778 ft-lb</a:t>
            </a:r>
            <a:r>
              <a:rPr lang="en-US" altLang="en-US" sz="2400" baseline="-25000"/>
              <a:t>f</a:t>
            </a:r>
            <a:r>
              <a:rPr lang="en-US" altLang="en-US" sz="2400"/>
              <a:t> = 1,055 joules = 1.055 Kj</a:t>
            </a:r>
          </a:p>
          <a:p>
            <a:pPr eaLnBrk="1" hangingPunct="1"/>
            <a:r>
              <a:rPr lang="en-US" altLang="en-US" sz="2400"/>
              <a:t>1 KPa (KiloPaschal pressure) = 0.145 lb</a:t>
            </a:r>
            <a:r>
              <a:rPr lang="en-US" altLang="en-US" sz="2400" baseline="-25000"/>
              <a:t>f</a:t>
            </a:r>
            <a:r>
              <a:rPr lang="en-US" altLang="en-US" sz="2400"/>
              <a:t>/in^2 (psi)</a:t>
            </a:r>
          </a:p>
          <a:p>
            <a:pPr eaLnBrk="1" hangingPunct="1"/>
            <a:r>
              <a:rPr lang="en-US" altLang="en-US" sz="2400"/>
              <a:t>1 electron volt (eV) = 1.602E-19 Joules</a:t>
            </a:r>
          </a:p>
          <a:p>
            <a:pPr eaLnBrk="1" hangingPunct="1"/>
            <a:r>
              <a:rPr lang="en-US" altLang="en-US" sz="2400"/>
              <a:t>1 lb</a:t>
            </a:r>
            <a:r>
              <a:rPr lang="en-US" altLang="en-US" sz="2400" baseline="-25000"/>
              <a:t>f </a:t>
            </a:r>
            <a:r>
              <a:rPr lang="en-US" altLang="en-US" sz="2400"/>
              <a:t>= 4.448 Newtons</a:t>
            </a:r>
          </a:p>
          <a:p>
            <a:pPr eaLnBrk="1" hangingPunct="1"/>
            <a:r>
              <a:rPr lang="en-US" altLang="en-US" sz="2400"/>
              <a:t>1 Quad = E15 BTUs</a:t>
            </a:r>
          </a:p>
          <a:p>
            <a:pPr eaLnBrk="1" hangingPunct="1"/>
            <a:r>
              <a:rPr lang="en-US" altLang="en-US" sz="2400"/>
              <a:t>1 Mtoe (Megatons oil equivalent) = 3.96E13 BTU</a:t>
            </a:r>
          </a:p>
          <a:p>
            <a:pPr eaLnBrk="1" hangingPunct="1"/>
            <a:r>
              <a:rPr lang="en-US" altLang="en-US" sz="2400"/>
              <a:t>1 Metric Ton = 1 Tonne = 1,000 Kg = 2,200 lb</a:t>
            </a:r>
          </a:p>
          <a:p>
            <a:pPr eaLnBrk="1" hangingPunct="1"/>
            <a:endParaRPr lang="en-US" altLang="en-US" sz="2400"/>
          </a:p>
          <a:p>
            <a:pPr eaLnBrk="1" hangingPunct="1"/>
            <a:endParaRPr lang="en-US" altLang="en-US" sz="2400"/>
          </a:p>
          <a:p>
            <a:pPr eaLnBrk="1" hangingPunct="1">
              <a:buFontTx/>
              <a:buNone/>
            </a:pPr>
            <a:endParaRPr lang="en-US" altLang="en-US" sz="2400"/>
          </a:p>
        </p:txBody>
      </p:sp>
      <p:sp>
        <p:nvSpPr>
          <p:cNvPr id="45060" name="Footer Placeholder 5">
            <a:extLst>
              <a:ext uri="{FF2B5EF4-FFF2-40B4-BE49-F238E27FC236}">
                <a16:creationId xmlns:a16="http://schemas.microsoft.com/office/drawing/2014/main" id="{9A84DEA0-2AE0-995C-8D8E-6D8AE3BC5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9718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45061" name="Slide Number Placeholder 1">
            <a:extLst>
              <a:ext uri="{FF2B5EF4-FFF2-40B4-BE49-F238E27FC236}">
                <a16:creationId xmlns:a16="http://schemas.microsoft.com/office/drawing/2014/main" id="{61804309-E91F-EAB3-B1DA-C98464D07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B0648FE-5DE6-4B46-8EAB-323D95AC36A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917FC9BD-4A42-E8CD-0EB5-517F551412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763000" cy="563562"/>
          </a:xfrm>
        </p:spPr>
        <p:txBody>
          <a:bodyPr/>
          <a:lstStyle/>
          <a:p>
            <a:r>
              <a:rPr lang="en-US" altLang="en-US"/>
              <a:t>COURSE OBJECTIVES - Detailed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37BDE654-1FD6-5EAC-192B-218944AF7A8F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304800" y="973138"/>
            <a:ext cx="4038600" cy="5351462"/>
          </a:xfrm>
        </p:spPr>
        <p:txBody>
          <a:bodyPr/>
          <a:lstStyle/>
          <a:p>
            <a:r>
              <a:rPr lang="en-US" altLang="en-US" sz="2400"/>
              <a:t>Learn the basic scientific principles of</a:t>
            </a:r>
          </a:p>
          <a:p>
            <a:pPr lvl="1"/>
            <a:r>
              <a:rPr lang="en-US" altLang="en-US" sz="2000"/>
              <a:t>Chemistry</a:t>
            </a:r>
          </a:p>
          <a:p>
            <a:pPr lvl="1"/>
            <a:r>
              <a:rPr lang="en-US" altLang="en-US" sz="2000"/>
              <a:t>Mechanics</a:t>
            </a:r>
          </a:p>
          <a:p>
            <a:pPr lvl="1"/>
            <a:r>
              <a:rPr lang="en-US" altLang="en-US" sz="2000"/>
              <a:t>Thermodynamics</a:t>
            </a:r>
          </a:p>
          <a:p>
            <a:pPr lvl="1"/>
            <a:r>
              <a:rPr lang="en-US" altLang="en-US" sz="2000"/>
              <a:t>Thermochemistry</a:t>
            </a:r>
          </a:p>
          <a:p>
            <a:pPr lvl="1"/>
            <a:r>
              <a:rPr lang="en-US" altLang="en-US" sz="2000"/>
              <a:t>Inefficiencies</a:t>
            </a:r>
          </a:p>
          <a:p>
            <a:pPr lvl="1"/>
            <a:r>
              <a:rPr lang="en-US" altLang="en-US" sz="2000"/>
              <a:t>Electro-magnetism</a:t>
            </a:r>
          </a:p>
          <a:p>
            <a:pPr lvl="1"/>
            <a:r>
              <a:rPr lang="en-US" altLang="en-US" sz="2000"/>
              <a:t>Electric Power</a:t>
            </a:r>
          </a:p>
          <a:p>
            <a:pPr lvl="1"/>
            <a:r>
              <a:rPr lang="en-US" altLang="en-US" sz="2000"/>
              <a:t>Light</a:t>
            </a:r>
          </a:p>
          <a:p>
            <a:pPr lvl="1"/>
            <a:r>
              <a:rPr lang="en-US" altLang="en-US" sz="2000"/>
              <a:t>Heat Transfer</a:t>
            </a:r>
          </a:p>
          <a:p>
            <a:pPr lvl="1"/>
            <a:r>
              <a:rPr lang="en-US" altLang="en-US" sz="2000"/>
              <a:t>Fluid Flow</a:t>
            </a:r>
          </a:p>
          <a:p>
            <a:pPr lvl="1"/>
            <a:endParaRPr lang="en-US" altLang="en-US"/>
          </a:p>
        </p:txBody>
      </p:sp>
      <p:sp>
        <p:nvSpPr>
          <p:cNvPr id="7172" name="Content Placeholder 4">
            <a:extLst>
              <a:ext uri="{FF2B5EF4-FFF2-40B4-BE49-F238E27FC236}">
                <a16:creationId xmlns:a16="http://schemas.microsoft.com/office/drawing/2014/main" id="{3890E708-A04C-A841-B45A-E3FC2A17CD42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4343400" y="973138"/>
            <a:ext cx="4800600" cy="4875212"/>
          </a:xfrm>
        </p:spPr>
        <p:txBody>
          <a:bodyPr/>
          <a:lstStyle/>
          <a:p>
            <a:r>
              <a:rPr lang="en-US" altLang="en-US"/>
              <a:t>To understand </a:t>
            </a:r>
          </a:p>
          <a:p>
            <a:pPr lvl="1"/>
            <a:r>
              <a:rPr lang="en-US" altLang="en-US" sz="2000"/>
              <a:t>Wind Turbines</a:t>
            </a:r>
          </a:p>
          <a:p>
            <a:pPr lvl="1"/>
            <a:r>
              <a:rPr lang="en-US" altLang="en-US" sz="2000"/>
              <a:t>Solar Cells</a:t>
            </a:r>
          </a:p>
          <a:p>
            <a:pPr lvl="1"/>
            <a:r>
              <a:rPr lang="en-US" altLang="en-US" sz="2000"/>
              <a:t>Hydroelectric Power</a:t>
            </a:r>
          </a:p>
          <a:p>
            <a:pPr lvl="1"/>
            <a:r>
              <a:rPr lang="en-US" altLang="en-US" sz="2000"/>
              <a:t>Lighting</a:t>
            </a:r>
          </a:p>
          <a:p>
            <a:pPr lvl="1"/>
            <a:r>
              <a:rPr lang="en-US" altLang="en-US" sz="2000"/>
              <a:t>Air Conditioning</a:t>
            </a:r>
          </a:p>
          <a:p>
            <a:pPr lvl="1"/>
            <a:r>
              <a:rPr lang="en-US" altLang="en-US" sz="2000"/>
              <a:t>Auto &amp; Diesel Engines</a:t>
            </a:r>
          </a:p>
          <a:p>
            <a:pPr lvl="1"/>
            <a:r>
              <a:rPr lang="en-US" altLang="en-US" sz="2000"/>
              <a:t>Steam Engines</a:t>
            </a:r>
          </a:p>
          <a:p>
            <a:pPr lvl="1"/>
            <a:r>
              <a:rPr lang="en-US" altLang="en-US" sz="2000"/>
              <a:t>Jet Engines</a:t>
            </a:r>
          </a:p>
          <a:p>
            <a:pPr lvl="1"/>
            <a:r>
              <a:rPr lang="en-US" altLang="en-US" sz="2000"/>
              <a:t>Electric Generators</a:t>
            </a:r>
          </a:p>
          <a:p>
            <a:pPr lvl="1"/>
            <a:r>
              <a:rPr lang="en-US" altLang="en-US" sz="2000"/>
              <a:t>Electric Motors</a:t>
            </a:r>
          </a:p>
          <a:p>
            <a:pPr lvl="1"/>
            <a:r>
              <a:rPr lang="en-US" altLang="en-US" sz="2000"/>
              <a:t>Electric Power Generation, Transmission &amp; Distribution</a:t>
            </a:r>
          </a:p>
          <a:p>
            <a:pPr lvl="1"/>
            <a:endParaRPr lang="en-US" altLang="en-US"/>
          </a:p>
          <a:p>
            <a:endParaRPr lang="en-US" altLang="en-US"/>
          </a:p>
        </p:txBody>
      </p:sp>
      <p:sp>
        <p:nvSpPr>
          <p:cNvPr id="7173" name="Footer Placeholder 3">
            <a:extLst>
              <a:ext uri="{FF2B5EF4-FFF2-40B4-BE49-F238E27FC236}">
                <a16:creationId xmlns:a16="http://schemas.microsoft.com/office/drawing/2014/main" id="{5BB82FC5-0AB1-2C06-81B0-D99872ECA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38300" y="6294438"/>
            <a:ext cx="57912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7174" name="TextBox 5">
            <a:extLst>
              <a:ext uri="{FF2B5EF4-FFF2-40B4-BE49-F238E27FC236}">
                <a16:creationId xmlns:a16="http://schemas.microsoft.com/office/drawing/2014/main" id="{152C75F8-339E-92F6-A0F9-79A92A72A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0" y="5483225"/>
            <a:ext cx="3657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2400" b="0"/>
              <a:t>Learn the economics of energy</a:t>
            </a:r>
          </a:p>
        </p:txBody>
      </p:sp>
      <p:sp>
        <p:nvSpPr>
          <p:cNvPr id="7175" name="Slide Number Placeholder 1">
            <a:extLst>
              <a:ext uri="{FF2B5EF4-FFF2-40B4-BE49-F238E27FC236}">
                <a16:creationId xmlns:a16="http://schemas.microsoft.com/office/drawing/2014/main" id="{A5E5CC30-F861-CB3A-E2C0-D700A1322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58B87F1-ABE4-4387-B314-F452E3892BE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BC3F514-107B-6B31-A147-F9CB28E56C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COURSE CONDUCT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5F34CB87-F1DF-33E9-4CEC-538A6F094C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/>
              <a:t>Save Questions Until End of Lesson – there is a lot of material and time is critical</a:t>
            </a:r>
          </a:p>
          <a:p>
            <a:pPr eaLnBrk="1" hangingPunct="1"/>
            <a:r>
              <a:rPr lang="en-US" altLang="en-US"/>
              <a:t>Some numerical problems</a:t>
            </a:r>
          </a:p>
          <a:p>
            <a:pPr eaLnBrk="1" hangingPunct="1"/>
            <a:r>
              <a:rPr lang="en-US" altLang="en-US"/>
              <a:t>Comments are Welcome after/before Class and via e-mail</a:t>
            </a:r>
          </a:p>
          <a:p>
            <a:pPr eaLnBrk="1" hangingPunct="1"/>
            <a:r>
              <a:rPr lang="en-US" altLang="en-US"/>
              <a:t>I’ll make time for you.</a:t>
            </a:r>
          </a:p>
        </p:txBody>
      </p:sp>
      <p:sp>
        <p:nvSpPr>
          <p:cNvPr id="8196" name="Footer Placeholder 5">
            <a:extLst>
              <a:ext uri="{FF2B5EF4-FFF2-40B4-BE49-F238E27FC236}">
                <a16:creationId xmlns:a16="http://schemas.microsoft.com/office/drawing/2014/main" id="{B9BF173C-4D5E-15D2-C17E-24C2071CB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76400" y="6245225"/>
            <a:ext cx="57912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8197" name="Slide Number Placeholder 1">
            <a:extLst>
              <a:ext uri="{FF2B5EF4-FFF2-40B4-BE49-F238E27FC236}">
                <a16:creationId xmlns:a16="http://schemas.microsoft.com/office/drawing/2014/main" id="{9A0BDF96-CEBC-DEEE-6F5C-92AD5380F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6161C46-9613-43D3-9CD4-D7480D83D267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26B1AF4-C98E-B8B6-C123-D7EA3EC3EB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MACRO ENERGY UNITS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EB74D8D3-7699-9430-7FF5-82197BF9E7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U.S. Energy Information Administration (EIA)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BTU = (British Thermal Unit) heat required to raise temperature of one pound water one degree Fahrenheit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		</a:t>
            </a:r>
            <a:r>
              <a:rPr lang="en-US" altLang="en-US" sz="2000"/>
              <a:t>(Calorie = heat required to raise temperature of one gram water 	one degree Celsius)  1 calorie = 4.186 joules</a:t>
            </a:r>
            <a:r>
              <a:rPr lang="en-US" altLang="en-US" sz="2400"/>
              <a:t> =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b="1"/>
              <a:t>Quad</a:t>
            </a:r>
            <a:r>
              <a:rPr lang="en-US" altLang="en-US" sz="2000"/>
              <a:t> = One Quadrillion (10</a:t>
            </a:r>
            <a:r>
              <a:rPr lang="en-US" altLang="en-US" sz="2000" baseline="30000"/>
              <a:t>15</a:t>
            </a:r>
            <a:r>
              <a:rPr lang="en-US" altLang="en-US" sz="2000"/>
              <a:t>) BTU’s</a:t>
            </a:r>
            <a:br>
              <a:rPr lang="en-US" altLang="en-US" sz="2000"/>
            </a:br>
            <a:r>
              <a:rPr lang="en-US" altLang="en-US" sz="2000"/>
              <a:t>	</a:t>
            </a:r>
            <a:r>
              <a:rPr lang="en-US" altLang="en-US" sz="1800"/>
              <a:t>1 barrel of oil has 5.8 Million BTU’s, at $50/bbl one Quad of Oil 			is Worth $8.6 Billion;</a:t>
            </a:r>
            <a:r>
              <a:rPr lang="en-US" altLang="en-US" sz="2000"/>
              <a:t> 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1 MMBTU Natural Gas is worth $3, 1 Quad Natural Gas is Worth 	about $3 Billion</a:t>
            </a:r>
            <a:br>
              <a:rPr lang="en-US" altLang="en-US" sz="1800"/>
            </a:br>
            <a:endParaRPr lang="en-US" altLang="en-US" sz="1800"/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Global Energy Statistics: Reserves &amp; Resources </a:t>
            </a:r>
            <a:r>
              <a:rPr lang="en-US" altLang="en-US" sz="2000"/>
              <a:t>(used in Text)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b="1"/>
              <a:t>Exajoule</a:t>
            </a:r>
            <a:r>
              <a:rPr lang="en-US" altLang="en-US" sz="2000"/>
              <a:t> </a:t>
            </a:r>
            <a:r>
              <a:rPr lang="en-US" altLang="en-US" sz="2000" b="1"/>
              <a:t>(EJ)</a:t>
            </a:r>
            <a:r>
              <a:rPr lang="en-US" altLang="en-US" sz="2000"/>
              <a:t> = 10</a:t>
            </a:r>
            <a:r>
              <a:rPr lang="en-US" altLang="en-US" sz="2000" baseline="30000"/>
              <a:t>15</a:t>
            </a:r>
            <a:r>
              <a:rPr lang="en-US" altLang="en-US" sz="2000"/>
              <a:t> Kilojoules = 957 Quads</a:t>
            </a:r>
          </a:p>
        </p:txBody>
      </p:sp>
      <p:sp>
        <p:nvSpPr>
          <p:cNvPr id="9220" name="Footer Placeholder 5">
            <a:extLst>
              <a:ext uri="{FF2B5EF4-FFF2-40B4-BE49-F238E27FC236}">
                <a16:creationId xmlns:a16="http://schemas.microsoft.com/office/drawing/2014/main" id="{9E08EAF1-2007-D9A5-0CDA-A9681ADCD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76400" y="6550025"/>
            <a:ext cx="5791200" cy="307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9221" name="Slide Number Placeholder 1">
            <a:extLst>
              <a:ext uri="{FF2B5EF4-FFF2-40B4-BE49-F238E27FC236}">
                <a16:creationId xmlns:a16="http://schemas.microsoft.com/office/drawing/2014/main" id="{151E1320-B46A-B9A3-4576-6D5FC1FF7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3E461C7-E401-400A-B04C-E5AEE56F31F7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109F7FB3-CF13-7BFA-5627-3F9D5CE11B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ENERGY RESOURCES &amp; RESERVES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E8A382F-CD45-7E81-1C21-82D920B4CA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2800"/>
              <a:t>RESOURCE is the estimated global natural occurrence of a particular form of matter or energy</a:t>
            </a:r>
          </a:p>
          <a:p>
            <a:pPr eaLnBrk="1" hangingPunct="1"/>
            <a:r>
              <a:rPr lang="en-US" altLang="en-US" sz="2800"/>
              <a:t>RESERVE is the subset of the resource that is available for exploitation today</a:t>
            </a:r>
          </a:p>
          <a:p>
            <a:pPr lvl="1" eaLnBrk="1" hangingPunct="1"/>
            <a:r>
              <a:rPr lang="en-US" altLang="en-US" sz="2400"/>
              <a:t>Relatively precise knowledge of location &amp; magnitude</a:t>
            </a:r>
          </a:p>
          <a:p>
            <a:pPr lvl="1" eaLnBrk="1" hangingPunct="1"/>
            <a:r>
              <a:rPr lang="en-US" altLang="en-US" sz="2400"/>
              <a:t>Technological capability to extract and process deposits</a:t>
            </a:r>
          </a:p>
          <a:p>
            <a:pPr lvl="1" eaLnBrk="1" hangingPunct="1"/>
            <a:r>
              <a:rPr lang="en-US" altLang="en-US" sz="2400"/>
              <a:t>Projected  cost of production that is below or near current market prices</a:t>
            </a:r>
          </a:p>
        </p:txBody>
      </p:sp>
      <p:sp>
        <p:nvSpPr>
          <p:cNvPr id="10244" name="Footer Placeholder 5">
            <a:extLst>
              <a:ext uri="{FF2B5EF4-FFF2-40B4-BE49-F238E27FC236}">
                <a16:creationId xmlns:a16="http://schemas.microsoft.com/office/drawing/2014/main" id="{DF37ACE4-3D31-2E3F-5BDB-D42B3D413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47800" y="6245225"/>
            <a:ext cx="57912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10245" name="Slide Number Placeholder 1">
            <a:extLst>
              <a:ext uri="{FF2B5EF4-FFF2-40B4-BE49-F238E27FC236}">
                <a16:creationId xmlns:a16="http://schemas.microsoft.com/office/drawing/2014/main" id="{4878FA12-1493-14F4-4CD0-ED71F86E4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724ECAF-3F16-4C99-9963-D12207FC1367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349B8B2-4429-3F90-3AB4-D086FAEBCF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SUMMARY OF GLOBAL FOSSIL FUEL ESTIMATES</a:t>
            </a:r>
          </a:p>
        </p:txBody>
      </p:sp>
      <p:graphicFrame>
        <p:nvGraphicFramePr>
          <p:cNvPr id="69923" name="Group 291">
            <a:extLst>
              <a:ext uri="{FF2B5EF4-FFF2-40B4-BE49-F238E27FC236}">
                <a16:creationId xmlns:a16="http://schemas.microsoft.com/office/drawing/2014/main" id="{9A03FBE2-D6AF-5336-D0F2-C8106CDBF0A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76813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5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0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13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35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(Excludes Methane Hydrates)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5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As of Year 2000 in Exajoules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5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FUEL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Reserves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Resource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Estim. Years*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5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Coal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21,000 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200,000 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&lt;400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5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Conventional Oil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6,000 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12,000 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&lt;150 combined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5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Unconventional Oil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5,000 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20,000 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25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Conventional Nat Gas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5,500 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16,500 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&lt;300 combined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25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Unconventional Nat Gas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9,500 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33,000 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25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 Fossil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47,000 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281,500 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25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Uranium, non-Breeder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1,900 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8,500 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25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Uranium, Breeder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Very Large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Very Large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Very Long</a:t>
                      </a: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300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2846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1332" name="Footer Placeholder 72">
            <a:extLst>
              <a:ext uri="{FF2B5EF4-FFF2-40B4-BE49-F238E27FC236}">
                <a16:creationId xmlns:a16="http://schemas.microsoft.com/office/drawing/2014/main" id="{6F0D0222-AA6C-CA4D-A035-8F4A72EF8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52600" y="6172200"/>
            <a:ext cx="57912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11333" name="Slide Number Placeholder 1">
            <a:extLst>
              <a:ext uri="{FF2B5EF4-FFF2-40B4-BE49-F238E27FC236}">
                <a16:creationId xmlns:a16="http://schemas.microsoft.com/office/drawing/2014/main" id="{4D1D4F90-03AF-03BD-8798-45B085B4C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40CA5B-B5F1-46ED-886C-C3A44D760B21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8DF5ED44-616E-8495-8775-21101DB087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en-US"/>
              <a:t>ENERGY SOURCES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04288BFF-DBB1-7C17-0382-E5911710D1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FUNDAMENTAL:  Nuclear &amp; Gravity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PRIMARY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Fossil:  Coal, Oil, Oil Shale, Oil Sand, Nat. Gas, Methane Hydrates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Nuclear: Fusion &amp; Fission - Breeder &amp; Non-Breeder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Renewable: Solar, Wind, Hydro (e.g. Dams), Geothermal, Biomass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Efficiency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SECONDARY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Electric Power: Economic, Easily Distributed, Envionmentally Manageable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Steam: Useful, Difficult to Distribute, Moderate Energy Density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Refined and Bio-Fuels: High Energy Density, Portable, Easy to Store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Hydrogen: Difficult to Distribute and Store</a:t>
            </a:r>
          </a:p>
        </p:txBody>
      </p:sp>
      <p:sp>
        <p:nvSpPr>
          <p:cNvPr id="12292" name="Footer Placeholder 5">
            <a:extLst>
              <a:ext uri="{FF2B5EF4-FFF2-40B4-BE49-F238E27FC236}">
                <a16:creationId xmlns:a16="http://schemas.microsoft.com/office/drawing/2014/main" id="{CC46A49E-D397-9797-BC25-18355BABA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95400" y="6553200"/>
            <a:ext cx="58674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12293" name="Slide Number Placeholder 1">
            <a:extLst>
              <a:ext uri="{FF2B5EF4-FFF2-40B4-BE49-F238E27FC236}">
                <a16:creationId xmlns:a16="http://schemas.microsoft.com/office/drawing/2014/main" id="{D9B9D186-DC8F-98E9-6EE6-33FFA4C6E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F68B5E0-3B16-405D-A2F3-39012DAFBBB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2165916-9DF8-02DE-D944-B8C2E8A8C5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/>
            <a:r>
              <a:rPr lang="en-US" altLang="en-US" sz="4000"/>
              <a:t>ENERGY DENSITIES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82DB5E18-828C-F278-C3C5-4711E909AA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305800" cy="5410200"/>
          </a:xfrm>
        </p:spPr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13316" name="Picture 5" descr="Energy_Density">
            <a:extLst>
              <a:ext uri="{FF2B5EF4-FFF2-40B4-BE49-F238E27FC236}">
                <a16:creationId xmlns:a16="http://schemas.microsoft.com/office/drawing/2014/main" id="{937C8A7F-3661-5687-505A-EA00D986D8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846138"/>
            <a:ext cx="8226425" cy="557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Footer Placeholder 6">
            <a:extLst>
              <a:ext uri="{FF2B5EF4-FFF2-40B4-BE49-F238E27FC236}">
                <a16:creationId xmlns:a16="http://schemas.microsoft.com/office/drawing/2014/main" id="{3AC0FD73-E6E1-F59D-560D-4B44DB364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66800" y="6553200"/>
            <a:ext cx="6248400" cy="76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Intellectual Property of Calvin M. Wolff.  Permission for use required</a:t>
            </a:r>
          </a:p>
        </p:txBody>
      </p:sp>
      <p:sp>
        <p:nvSpPr>
          <p:cNvPr id="13318" name="Slide Number Placeholder 1">
            <a:extLst>
              <a:ext uri="{FF2B5EF4-FFF2-40B4-BE49-F238E27FC236}">
                <a16:creationId xmlns:a16="http://schemas.microsoft.com/office/drawing/2014/main" id="{836FBB2E-D0BF-5A02-281B-3BDBE0F04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41949B-8886-4164-B13D-449AA8287E0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8204</TotalTime>
  <Words>3023</Words>
  <Application>Microsoft Office PowerPoint</Application>
  <PresentationFormat>On-screen Show (4:3)</PresentationFormat>
  <Paragraphs>627</Paragraphs>
  <Slides>29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Default Design</vt:lpstr>
      <vt:lpstr>ENERGY FUNDAMENTALS &amp; APPLICATIONS Lecture 1</vt:lpstr>
      <vt:lpstr>COURSE OBJECTIVE</vt:lpstr>
      <vt:lpstr>COURSE OBJECTIVES - Detailed</vt:lpstr>
      <vt:lpstr>COURSE CONDUCT</vt:lpstr>
      <vt:lpstr>MACRO ENERGY UNITS</vt:lpstr>
      <vt:lpstr>ENERGY RESOURCES &amp; RESERVES</vt:lpstr>
      <vt:lpstr>SUMMARY OF GLOBAL FOSSIL FUEL ESTIMATES</vt:lpstr>
      <vt:lpstr>ENERGY SOURCES</vt:lpstr>
      <vt:lpstr>ENERGY DENSITIES</vt:lpstr>
      <vt:lpstr>PowerPoint Presentation</vt:lpstr>
      <vt:lpstr>ENERGY USAGE</vt:lpstr>
      <vt:lpstr>NATURAL GAS &amp; CRUDE PRICES</vt:lpstr>
      <vt:lpstr>Sources of Energy Information</vt:lpstr>
      <vt:lpstr>WORLD ENERGY PRODUCTION</vt:lpstr>
      <vt:lpstr>BP Statistical Review Contents</vt:lpstr>
      <vt:lpstr>BP Statistical Review Cont’d</vt:lpstr>
      <vt:lpstr>BP Statistical Review, Concl’d</vt:lpstr>
      <vt:lpstr>U.S.A. ENERGY FLOW</vt:lpstr>
      <vt:lpstr>WORLD ENERGY FLOW</vt:lpstr>
      <vt:lpstr>LET’S GET TECHNICAL</vt:lpstr>
      <vt:lpstr>Decimal Prefixes</vt:lpstr>
      <vt:lpstr>Mathematical Notation</vt:lpstr>
      <vt:lpstr>DEFINITIONS - 1</vt:lpstr>
      <vt:lpstr>DEFINITIONS - 2</vt:lpstr>
      <vt:lpstr>Dimensional Analysis</vt:lpstr>
      <vt:lpstr> TYPICAL UNITS</vt:lpstr>
      <vt:lpstr>SYSTEMS OF UNITS</vt:lpstr>
      <vt:lpstr>CONVERSION FACTORS – by System</vt:lpstr>
      <vt:lpstr>More Useful Conversion Factors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DIMENSIONAL ANALYSIS</dc:title>
  <dc:creator>Calvin Wolff</dc:creator>
  <cp:lastModifiedBy>Calvin Wolff</cp:lastModifiedBy>
  <cp:revision>123</cp:revision>
  <cp:lastPrinted>2016-08-24T03:14:12Z</cp:lastPrinted>
  <dcterms:created xsi:type="dcterms:W3CDTF">2008-10-16T19:39:53Z</dcterms:created>
  <dcterms:modified xsi:type="dcterms:W3CDTF">2023-04-17T22:40:57Z</dcterms:modified>
</cp:coreProperties>
</file>